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75" r:id="rId3"/>
    <p:sldId id="547" r:id="rId5"/>
    <p:sldId id="468" r:id="rId6"/>
    <p:sldId id="470" r:id="rId7"/>
    <p:sldId id="469" r:id="rId8"/>
    <p:sldId id="471" r:id="rId9"/>
    <p:sldId id="513" r:id="rId10"/>
    <p:sldId id="511" r:id="rId11"/>
    <p:sldId id="517" r:id="rId12"/>
    <p:sldId id="516" r:id="rId13"/>
    <p:sldId id="515" r:id="rId14"/>
    <p:sldId id="419" r:id="rId15"/>
    <p:sldId id="472" r:id="rId16"/>
    <p:sldId id="473" r:id="rId17"/>
    <p:sldId id="383" r:id="rId18"/>
    <p:sldId id="493" r:id="rId19"/>
    <p:sldId id="494" r:id="rId20"/>
    <p:sldId id="495" r:id="rId21"/>
    <p:sldId id="450" r:id="rId22"/>
    <p:sldId id="386" r:id="rId23"/>
    <p:sldId id="496" r:id="rId24"/>
    <p:sldId id="500" r:id="rId25"/>
    <p:sldId id="501" r:id="rId26"/>
    <p:sldId id="504" r:id="rId27"/>
    <p:sldId id="503" r:id="rId28"/>
    <p:sldId id="502" r:id="rId29"/>
    <p:sldId id="520" r:id="rId30"/>
    <p:sldId id="506" r:id="rId31"/>
    <p:sldId id="519" r:id="rId32"/>
    <p:sldId id="518" r:id="rId33"/>
    <p:sldId id="507" r:id="rId34"/>
    <p:sldId id="544" r:id="rId35"/>
    <p:sldId id="545" r:id="rId36"/>
    <p:sldId id="380" r:id="rId37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8"/>
    <a:srgbClr val="0000FF"/>
    <a:srgbClr val="C2460E"/>
    <a:srgbClr val="0099CC"/>
    <a:srgbClr val="FF3300"/>
    <a:srgbClr val="00FFFF"/>
    <a:srgbClr val="FFFFCC"/>
    <a:srgbClr val="CC6600"/>
    <a:srgbClr val="FFCC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 autoAdjust="0"/>
    <p:restoredTop sz="94683" autoAdjust="0"/>
  </p:normalViewPr>
  <p:slideViewPr>
    <p:cSldViewPr>
      <p:cViewPr>
        <p:scale>
          <a:sx n="150" d="100"/>
          <a:sy n="150" d="100"/>
        </p:scale>
        <p:origin x="-504" y="60"/>
      </p:cViewPr>
      <p:guideLst>
        <p:guide orient="horz" pos="2144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49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2FC8946-0293-42B2-B49E-01E6EDC944A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841705-95FF-4EA4-8D69-2532FC95B94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D620BD1-4CB3-49D0-90C9-312C8AFCDBCE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8351BD4-C6D1-4274-9C9E-8AC4D49D43B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C783AB-3A19-403C-B027-FB27BD905EF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62753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75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D559C-1B11-437A-BE2D-D484EE43BC24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05ECE-543B-4DB8-8B0D-084B3CE5D838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32298-7C2B-4AFC-91B2-E18B14DE299C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F9D72-6C40-4D11-8EA7-6BE347F2191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D25BF-9BEF-4876-BB5A-6C5953B6C342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A9335-449A-4DE1-8956-6204418522E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61925"/>
            <a:ext cx="5328592" cy="424904"/>
          </a:xfrm>
        </p:spPr>
        <p:txBody>
          <a:bodyPr/>
          <a:lstStyle>
            <a:lvl1pPr algn="l">
              <a:defRPr sz="3200" b="1" baseline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399" y="941933"/>
            <a:ext cx="8229600" cy="3669756"/>
          </a:xfrm>
        </p:spPr>
        <p:txBody>
          <a:bodyPr/>
          <a:lstStyle>
            <a:lvl1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 sz="2400" b="1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>
              <a:defRPr sz="2000" b="1" baseline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defRPr>
            </a:lvl2pPr>
            <a:lvl3pPr>
              <a:defRPr sz="18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reeform 3"/>
          <p:cNvSpPr/>
          <p:nvPr userDrawn="1"/>
        </p:nvSpPr>
        <p:spPr>
          <a:xfrm>
            <a:off x="5" y="242889"/>
            <a:ext cx="395532" cy="279400"/>
          </a:xfrm>
          <a:custGeom>
            <a:avLst/>
            <a:gdLst>
              <a:gd name="connsiteX0" fmla="*/ 0 w 563778"/>
              <a:gd name="connsiteY0" fmla="*/ 0 h 278612"/>
              <a:gd name="connsiteX1" fmla="*/ 0 w 563778"/>
              <a:gd name="connsiteY1" fmla="*/ 278612 h 278612"/>
              <a:gd name="connsiteX2" fmla="*/ 508038 w 563778"/>
              <a:gd name="connsiteY2" fmla="*/ 278612 h 278612"/>
              <a:gd name="connsiteX3" fmla="*/ 563778 w 563778"/>
              <a:gd name="connsiteY3" fmla="*/ 0 h 278612"/>
              <a:gd name="connsiteX4" fmla="*/ 0 w 563778"/>
              <a:gd name="connsiteY4" fmla="*/ 0 h 278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778" h="278612">
                <a:moveTo>
                  <a:pt x="0" y="0"/>
                </a:moveTo>
                <a:lnTo>
                  <a:pt x="0" y="278612"/>
                </a:lnTo>
                <a:lnTo>
                  <a:pt x="508038" y="278612"/>
                </a:lnTo>
                <a:lnTo>
                  <a:pt x="563778" y="0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Freeform 3"/>
          <p:cNvSpPr/>
          <p:nvPr userDrawn="1"/>
        </p:nvSpPr>
        <p:spPr>
          <a:xfrm>
            <a:off x="-14288" y="742953"/>
            <a:ext cx="8064000" cy="28575"/>
          </a:xfrm>
          <a:custGeom>
            <a:avLst/>
            <a:gdLst>
              <a:gd name="connsiteX0" fmla="*/ 14287 w 8224446"/>
              <a:gd name="connsiteY0" fmla="*/ 14287 h 28575"/>
              <a:gd name="connsiteX1" fmla="*/ 8210158 w 8224446"/>
              <a:gd name="connsiteY1" fmla="*/ 14287 h 28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24446" h="28575">
                <a:moveTo>
                  <a:pt x="14287" y="14287"/>
                </a:moveTo>
                <a:lnTo>
                  <a:pt x="8210158" y="14287"/>
                </a:lnTo>
              </a:path>
            </a:pathLst>
          </a:custGeom>
          <a:ln w="254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Freeform 3"/>
          <p:cNvSpPr/>
          <p:nvPr userDrawn="1"/>
        </p:nvSpPr>
        <p:spPr>
          <a:xfrm>
            <a:off x="-14288" y="4803998"/>
            <a:ext cx="9172576" cy="57150"/>
          </a:xfrm>
          <a:custGeom>
            <a:avLst/>
            <a:gdLst>
              <a:gd name="connsiteX0" fmla="*/ 14287 w 9172575"/>
              <a:gd name="connsiteY0" fmla="*/ 14287 h 57150"/>
              <a:gd name="connsiteX1" fmla="*/ 9158287 w 91725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72575" h="57150">
                <a:moveTo>
                  <a:pt x="14287" y="14287"/>
                </a:moveTo>
                <a:lnTo>
                  <a:pt x="9158287" y="14287"/>
                </a:lnTo>
              </a:path>
            </a:pathLst>
          </a:custGeom>
          <a:ln w="254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Freeform 3"/>
          <p:cNvSpPr/>
          <p:nvPr userDrawn="1"/>
        </p:nvSpPr>
        <p:spPr>
          <a:xfrm>
            <a:off x="8712205" y="4873625"/>
            <a:ext cx="271463" cy="217488"/>
          </a:xfrm>
          <a:custGeom>
            <a:avLst/>
            <a:gdLst>
              <a:gd name="connsiteX0" fmla="*/ 0 w 271119"/>
              <a:gd name="connsiteY0" fmla="*/ 0 h 218605"/>
              <a:gd name="connsiteX1" fmla="*/ 271119 w 271119"/>
              <a:gd name="connsiteY1" fmla="*/ 0 h 218605"/>
              <a:gd name="connsiteX2" fmla="*/ 245008 w 271119"/>
              <a:gd name="connsiteY2" fmla="*/ 218604 h 218605"/>
              <a:gd name="connsiteX3" fmla="*/ 0 w 271119"/>
              <a:gd name="connsiteY3" fmla="*/ 218604 h 218605"/>
              <a:gd name="connsiteX4" fmla="*/ 0 w 271119"/>
              <a:gd name="connsiteY4" fmla="*/ 0 h 218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119" h="218605">
                <a:moveTo>
                  <a:pt x="0" y="0"/>
                </a:moveTo>
                <a:lnTo>
                  <a:pt x="271119" y="0"/>
                </a:lnTo>
                <a:lnTo>
                  <a:pt x="245008" y="218604"/>
                </a:lnTo>
                <a:lnTo>
                  <a:pt x="0" y="218604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348208" y="4637164"/>
            <a:ext cx="2133600" cy="365125"/>
          </a:xfrm>
        </p:spPr>
        <p:txBody>
          <a:bodyPr/>
          <a:lstStyle/>
          <a:p>
            <a:pPr>
              <a:defRPr/>
            </a:pPr>
            <a:fld id="{4C8A33CC-EAA8-4931-A601-80A2BE6E50BF}" type="datetime1">
              <a:rPr lang="en-US" altLang="zh-CN" smtClean="0"/>
            </a:fld>
            <a:endParaRPr 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3015208" y="4637164"/>
            <a:ext cx="28956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532440" y="4793878"/>
            <a:ext cx="625848" cy="370161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86122"/>
            <a:ext cx="1979965" cy="592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476BA-AE38-440D-A4CC-7BEDA4E6D3B2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44565-743C-4A9C-8E5E-5B741774C6E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DB2FC-B7D6-46D8-B6F5-8337B21DBAF0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6CC79-7845-4D64-9F0F-BCE8D985B86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51349-5446-4772-B7FB-A3BB0C3A018B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B64CB-6C95-41CF-9EED-D51E121EBB8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B53F1-49C5-4906-A1AE-FF561A700A42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DECD6-AC95-4A60-8A9E-1DCD81F264D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4CC27-76B7-47F3-A4F3-2FB551AD1E92}" type="datetime1">
              <a:rPr lang="en-US" altLang="zh-CN" smtClean="0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C5E75-9A94-4A11-AC0A-AC01D368808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2CB59-D719-44A5-A5FE-047FC10EA8C9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C32A0-A13B-4685-A189-476FE70BC62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55A0-C36B-4CF1-8772-C04644992924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3EC70-EED6-453A-B3A8-12142123485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3"/>
            <a:ext cx="8229600" cy="29877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208" y="47367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B25C543-48FB-48CA-A48C-6F0C062BB93D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5208" y="473670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208" y="47367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FC519BF-D7AC-4090-9FBE-DF272A4BD2A9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9.wmf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0.emf"/><Relationship Id="rId1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emf"/><Relationship Id="rId7" Type="http://schemas.openxmlformats.org/officeDocument/2006/relationships/oleObject" Target="../embeddings/oleObject1.bin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vmlDrawing" Target="../drawings/vmlDrawing1.v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8.wmf"/><Relationship Id="rId1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45.emf"/><Relationship Id="rId1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1" Type="http://schemas.openxmlformats.org/officeDocument/2006/relationships/oleObject" Target="../embeddings/oleObject17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hemeOverride" Target="../theme/themeOverride2.xml"/><Relationship Id="rId7" Type="http://schemas.openxmlformats.org/officeDocument/2006/relationships/image" Target="../media/image52.wmf"/><Relationship Id="rId6" Type="http://schemas.openxmlformats.org/officeDocument/2006/relationships/oleObject" Target="../embeddings/oleObject19.bin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oleObject" Target="../embeddings/oleObject18.bin"/><Relationship Id="rId10" Type="http://schemas.openxmlformats.org/officeDocument/2006/relationships/vmlDrawing" Target="../drawings/vmlDrawing11.vml"/><Relationship Id="rId1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3731983"/>
          </a:xfrm>
          <a:prstGeom prst="rect">
            <a:avLst/>
          </a:prstGeom>
        </p:spPr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-1180"/>
            <a:ext cx="9777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22219" tIns="0" rIns="22219" bIns="0" anchor="ctr">
            <a:spAutoFit/>
          </a:bodyPr>
          <a:lstStyle/>
          <a:p>
            <a:r>
              <a:rPr lang="zh-CN" altLang="en-US">
                <a:latin typeface="Calibri" panose="020F0502020204030204" pitchFamily="34" charset="0"/>
              </a:rPr>
              <a:t> 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0" y="-1180"/>
            <a:ext cx="9777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22219" tIns="0" rIns="22219" bIns="0" anchor="ctr">
            <a:spAutoFit/>
          </a:bodyPr>
          <a:lstStyle/>
          <a:p>
            <a:r>
              <a:rPr lang="zh-CN" altLang="en-US">
                <a:latin typeface="Calibri" panose="020F0502020204030204" pitchFamily="34" charset="0"/>
              </a:rPr>
              <a:t> 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0" y="-1180"/>
            <a:ext cx="9777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22219" tIns="0" rIns="22219" bIns="0" anchor="ctr">
            <a:spAutoFit/>
          </a:bodyPr>
          <a:lstStyle/>
          <a:p>
            <a:r>
              <a:rPr lang="zh-CN" altLang="en-US">
                <a:latin typeface="Calibri" panose="020F0502020204030204" pitchFamily="34" charset="0"/>
              </a:rPr>
              <a:t> </a:t>
            </a:r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11" name="内容占位符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75807"/>
            <a:ext cx="91440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638303" y="1339453"/>
            <a:ext cx="65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3000"/>
              </a:lnSpc>
            </a:pPr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611505" y="987425"/>
            <a:ext cx="8027670" cy="14452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zh-CN" altLang="zh-CN" sz="4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汽车用电机控制原理</a:t>
            </a:r>
            <a:endParaRPr lang="zh-CN" altLang="zh-CN" sz="4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zh-CN" sz="4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和硬件介绍</a:t>
            </a:r>
            <a:endParaRPr lang="en-US" altLang="zh-CN" sz="4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915035"/>
            <a:ext cx="5504815" cy="3607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750" y="123190"/>
            <a:ext cx="34493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  <a:sym typeface="+mn-ea"/>
              </a:rPr>
              <a:t>燃料电池工作原理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182276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9475" y="1032510"/>
            <a:ext cx="4040188" cy="2535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" name="矩形 32"/>
          <p:cNvSpPr/>
          <p:nvPr/>
        </p:nvSpPr>
        <p:spPr>
          <a:xfrm>
            <a:off x="3440113" y="3737610"/>
            <a:ext cx="2414588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纯电动汽车动力组成</a:t>
            </a:r>
            <a:endParaRPr kumimoji="0" lang="zh-CN" altLang="zh-CN" sz="16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8227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843598"/>
            <a:ext cx="4251325" cy="2520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2280" name="Rectangle 3"/>
          <p:cNvSpPr txBox="1"/>
          <p:nvPr/>
        </p:nvSpPr>
        <p:spPr>
          <a:xfrm>
            <a:off x="755650" y="4156075"/>
            <a:ext cx="7358063" cy="842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defRPr sz="2400" b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buChar char="•"/>
              <a:defRPr sz="2400">
                <a:solidFill>
                  <a:srgbClr val="5F5F5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sz="2000">
                <a:solidFill>
                  <a:srgbClr val="5F5F5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5pPr>
          </a:lstStyle>
          <a:p>
            <a:pPr marL="0" lvl="0" indent="457200" eaLnBrk="1" hangingPunct="1">
              <a:spcBef>
                <a:spcPts val="6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纯电动汽车使用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电机作为动力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，以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电池作为能量源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，完全去掉了传统的油气能源，动力系统较传统汽车有了全面的变革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750" y="51435"/>
            <a:ext cx="22244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  <a:sym typeface="+mn-ea"/>
              </a:rPr>
              <a:t>纯电动汽车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3132133" y="3613398"/>
            <a:ext cx="8147248" cy="655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0" y="771525"/>
            <a:ext cx="741870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、直流电机控制</a:t>
            </a:r>
            <a:endParaRPr lang="zh-CN" altLang="en-US" sz="2400" b="1" dirty="0" smtClean="0">
              <a:solidFill>
                <a:srgbClr val="7030A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5128" name="Group 154"/>
          <p:cNvGrpSpPr/>
          <p:nvPr/>
        </p:nvGrpSpPr>
        <p:grpSpPr>
          <a:xfrm>
            <a:off x="624205" y="1344295"/>
            <a:ext cx="2164080" cy="2298700"/>
            <a:chOff x="2824" y="865"/>
            <a:chExt cx="2573" cy="2532"/>
          </a:xfrm>
        </p:grpSpPr>
        <p:sp>
          <p:nvSpPr>
            <p:cNvPr id="5133" name="Oval 5"/>
            <p:cNvSpPr/>
            <p:nvPr/>
          </p:nvSpPr>
          <p:spPr>
            <a:xfrm>
              <a:off x="3672" y="1719"/>
              <a:ext cx="1133" cy="1061"/>
            </a:xfrm>
            <a:prstGeom prst="ellipse">
              <a:avLst/>
            </a:pr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Times" pitchFamily="18" charset="0"/>
              </a:endParaRPr>
            </a:p>
          </p:txBody>
        </p:sp>
        <p:sp>
          <p:nvSpPr>
            <p:cNvPr id="5134" name="Oval 10"/>
            <p:cNvSpPr/>
            <p:nvPr/>
          </p:nvSpPr>
          <p:spPr>
            <a:xfrm>
              <a:off x="3706" y="2336"/>
              <a:ext cx="123" cy="112"/>
            </a:xfrm>
            <a:prstGeom prst="ellipse">
              <a:avLst/>
            </a:pr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000" dirty="0">
                  <a:latin typeface="Times" pitchFamily="18" charset="0"/>
                  <a:sym typeface="Symbol" panose="05050102010706020507" pitchFamily="18" charset="2"/>
                </a:rPr>
                <a:t></a:t>
              </a:r>
              <a:endParaRPr lang="en-US" altLang="zh-CN" sz="2000" dirty="0">
                <a:latin typeface="Times" pitchFamily="18" charset="0"/>
              </a:endParaRPr>
            </a:p>
          </p:txBody>
        </p:sp>
        <p:sp>
          <p:nvSpPr>
            <p:cNvPr id="5135" name="Line 20"/>
            <p:cNvSpPr/>
            <p:nvPr/>
          </p:nvSpPr>
          <p:spPr>
            <a:xfrm>
              <a:off x="4794" y="2136"/>
              <a:ext cx="89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36" name="Line 21"/>
            <p:cNvSpPr/>
            <p:nvPr/>
          </p:nvSpPr>
          <p:spPr>
            <a:xfrm>
              <a:off x="4885" y="2144"/>
              <a:ext cx="1" cy="226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37" name="Line 22"/>
            <p:cNvSpPr/>
            <p:nvPr/>
          </p:nvSpPr>
          <p:spPr>
            <a:xfrm flipH="1">
              <a:off x="4777" y="2366"/>
              <a:ext cx="121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38" name="Line 23"/>
            <p:cNvSpPr/>
            <p:nvPr/>
          </p:nvSpPr>
          <p:spPr>
            <a:xfrm flipH="1">
              <a:off x="3539" y="2144"/>
              <a:ext cx="115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39" name="Line 24"/>
            <p:cNvSpPr/>
            <p:nvPr/>
          </p:nvSpPr>
          <p:spPr>
            <a:xfrm>
              <a:off x="3539" y="2144"/>
              <a:ext cx="1" cy="250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40" name="Line 25"/>
            <p:cNvSpPr/>
            <p:nvPr/>
          </p:nvSpPr>
          <p:spPr>
            <a:xfrm>
              <a:off x="3530" y="2390"/>
              <a:ext cx="139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41" name="Line 26"/>
            <p:cNvSpPr/>
            <p:nvPr/>
          </p:nvSpPr>
          <p:spPr>
            <a:xfrm>
              <a:off x="4885" y="2264"/>
              <a:ext cx="191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42" name="Line 27"/>
            <p:cNvSpPr/>
            <p:nvPr/>
          </p:nvSpPr>
          <p:spPr>
            <a:xfrm flipH="1">
              <a:off x="3428" y="2255"/>
              <a:ext cx="115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43" name="Arc 32"/>
            <p:cNvSpPr/>
            <p:nvPr/>
          </p:nvSpPr>
          <p:spPr>
            <a:xfrm>
              <a:off x="3715" y="1614"/>
              <a:ext cx="1031" cy="286"/>
            </a:xfrm>
            <a:custGeom>
              <a:avLst/>
              <a:gdLst>
                <a:gd name="txL" fmla="*/ 0 w 42242"/>
                <a:gd name="txT" fmla="*/ 0 h 21600"/>
                <a:gd name="txR" fmla="*/ 42242 w 42242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2242" h="21600" fill="none">
                  <a:moveTo>
                    <a:pt x="-1" y="16031"/>
                  </a:moveTo>
                  <a:cubicBezTo>
                    <a:pt x="2522" y="6577"/>
                    <a:pt x="11085" y="-1"/>
                    <a:pt x="20870" y="0"/>
                  </a:cubicBezTo>
                  <a:cubicBezTo>
                    <a:pt x="31591" y="0"/>
                    <a:pt x="40690" y="7864"/>
                    <a:pt x="42242" y="18472"/>
                  </a:cubicBezTo>
                </a:path>
                <a:path w="42242" h="21600" stroke="0">
                  <a:moveTo>
                    <a:pt x="-1" y="16031"/>
                  </a:moveTo>
                  <a:cubicBezTo>
                    <a:pt x="2522" y="6577"/>
                    <a:pt x="11085" y="-1"/>
                    <a:pt x="20870" y="0"/>
                  </a:cubicBezTo>
                  <a:cubicBezTo>
                    <a:pt x="31591" y="0"/>
                    <a:pt x="40690" y="7864"/>
                    <a:pt x="42242" y="18472"/>
                  </a:cubicBezTo>
                  <a:lnTo>
                    <a:pt x="20870" y="21600"/>
                  </a:lnTo>
                  <a:lnTo>
                    <a:pt x="-1" y="16031"/>
                  </a:lnTo>
                  <a:close/>
                </a:path>
              </a:pathLst>
            </a:custGeom>
            <a:noFill/>
            <a:ln w="26988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Line 33"/>
            <p:cNvSpPr/>
            <p:nvPr/>
          </p:nvSpPr>
          <p:spPr>
            <a:xfrm flipV="1">
              <a:off x="3717" y="1092"/>
              <a:ext cx="1" cy="725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45" name="Line 34"/>
            <p:cNvSpPr/>
            <p:nvPr/>
          </p:nvSpPr>
          <p:spPr>
            <a:xfrm flipV="1">
              <a:off x="4753" y="1118"/>
              <a:ext cx="1" cy="73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5146" name="Group 43"/>
            <p:cNvGrpSpPr/>
            <p:nvPr/>
          </p:nvGrpSpPr>
          <p:grpSpPr>
            <a:xfrm>
              <a:off x="3246" y="1122"/>
              <a:ext cx="1586" cy="342"/>
              <a:chOff x="1813" y="1384"/>
              <a:chExt cx="1586" cy="342"/>
            </a:xfrm>
          </p:grpSpPr>
          <p:sp>
            <p:nvSpPr>
              <p:cNvPr id="5225" name="Line 35"/>
              <p:cNvSpPr/>
              <p:nvPr/>
            </p:nvSpPr>
            <p:spPr>
              <a:xfrm>
                <a:off x="1895" y="1440"/>
                <a:ext cx="1429" cy="1"/>
              </a:xfrm>
              <a:prstGeom prst="line">
                <a:avLst/>
              </a:prstGeom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6" name="Line 36"/>
              <p:cNvSpPr/>
              <p:nvPr/>
            </p:nvSpPr>
            <p:spPr>
              <a:xfrm>
                <a:off x="2284" y="1623"/>
                <a:ext cx="1040" cy="1"/>
              </a:xfrm>
              <a:prstGeom prst="line">
                <a:avLst/>
              </a:prstGeom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7" name="Arc 37"/>
              <p:cNvSpPr/>
              <p:nvPr/>
            </p:nvSpPr>
            <p:spPr>
              <a:xfrm>
                <a:off x="3302" y="1457"/>
                <a:ext cx="97" cy="82"/>
              </a:xfrm>
              <a:custGeom>
                <a:avLst/>
                <a:gdLst>
                  <a:gd name="txL" fmla="*/ 0 w 21787"/>
                  <a:gd name="txT" fmla="*/ 0 h 43112"/>
                  <a:gd name="txR" fmla="*/ 21787 w 21787"/>
                  <a:gd name="txB" fmla="*/ 43112 h 43112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787" h="43112" fill="none">
                    <a:moveTo>
                      <a:pt x="-1" y="0"/>
                    </a:moveTo>
                    <a:cubicBezTo>
                      <a:pt x="62" y="0"/>
                      <a:pt x="124" y="-1"/>
                      <a:pt x="187" y="0"/>
                    </a:cubicBezTo>
                    <a:cubicBezTo>
                      <a:pt x="12116" y="0"/>
                      <a:pt x="21787" y="9670"/>
                      <a:pt x="21787" y="21600"/>
                    </a:cubicBezTo>
                    <a:cubicBezTo>
                      <a:pt x="21787" y="32775"/>
                      <a:pt x="13262" y="42105"/>
                      <a:pt x="2132" y="43112"/>
                    </a:cubicBezTo>
                  </a:path>
                  <a:path w="21787" h="43112" stroke="0">
                    <a:moveTo>
                      <a:pt x="-1" y="0"/>
                    </a:moveTo>
                    <a:cubicBezTo>
                      <a:pt x="62" y="0"/>
                      <a:pt x="124" y="-1"/>
                      <a:pt x="187" y="0"/>
                    </a:cubicBezTo>
                    <a:cubicBezTo>
                      <a:pt x="12116" y="0"/>
                      <a:pt x="21787" y="9670"/>
                      <a:pt x="21787" y="21600"/>
                    </a:cubicBezTo>
                    <a:cubicBezTo>
                      <a:pt x="21787" y="32775"/>
                      <a:pt x="13262" y="42105"/>
                      <a:pt x="2132" y="43112"/>
                    </a:cubicBezTo>
                    <a:lnTo>
                      <a:pt x="187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6988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228" name="Arc 38"/>
              <p:cNvSpPr/>
              <p:nvPr/>
            </p:nvSpPr>
            <p:spPr>
              <a:xfrm>
                <a:off x="2225" y="1530"/>
                <a:ext cx="144" cy="99"/>
              </a:xfrm>
              <a:custGeom>
                <a:avLst/>
                <a:gdLst>
                  <a:gd name="txL" fmla="*/ 0 w 21600"/>
                  <a:gd name="txT" fmla="*/ 0 h 35963"/>
                  <a:gd name="txR" fmla="*/ 21600 w 21600"/>
                  <a:gd name="txB" fmla="*/ 35963 h 35963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600" h="35963" fill="none">
                    <a:moveTo>
                      <a:pt x="10518" y="35963"/>
                    </a:moveTo>
                    <a:cubicBezTo>
                      <a:pt x="3994" y="32063"/>
                      <a:pt x="0" y="25022"/>
                      <a:pt x="0" y="17422"/>
                    </a:cubicBezTo>
                    <a:cubicBezTo>
                      <a:pt x="-1" y="10539"/>
                      <a:pt x="3280" y="4068"/>
                      <a:pt x="8831" y="-1"/>
                    </a:cubicBezTo>
                  </a:path>
                  <a:path w="21600" h="35963" stroke="0">
                    <a:moveTo>
                      <a:pt x="10518" y="35963"/>
                    </a:moveTo>
                    <a:cubicBezTo>
                      <a:pt x="3994" y="32063"/>
                      <a:pt x="0" y="25022"/>
                      <a:pt x="0" y="17422"/>
                    </a:cubicBezTo>
                    <a:cubicBezTo>
                      <a:pt x="-1" y="10539"/>
                      <a:pt x="3280" y="4068"/>
                      <a:pt x="8831" y="-1"/>
                    </a:cubicBezTo>
                    <a:lnTo>
                      <a:pt x="21600" y="17422"/>
                    </a:lnTo>
                    <a:lnTo>
                      <a:pt x="10518" y="35963"/>
                    </a:lnTo>
                    <a:close/>
                  </a:path>
                </a:pathLst>
              </a:custGeom>
              <a:noFill/>
              <a:ln w="26988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229" name="Arc 39"/>
              <p:cNvSpPr/>
              <p:nvPr/>
            </p:nvSpPr>
            <p:spPr>
              <a:xfrm>
                <a:off x="3245" y="1627"/>
                <a:ext cx="154" cy="80"/>
              </a:xfrm>
              <a:custGeom>
                <a:avLst/>
                <a:gdLst>
                  <a:gd name="txL" fmla="*/ 0 w 21600"/>
                  <a:gd name="txT" fmla="*/ 0 h 40371"/>
                  <a:gd name="txR" fmla="*/ 21600 w 21600"/>
                  <a:gd name="txB" fmla="*/ 40371 h 40371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600" h="40371" fill="none">
                    <a:moveTo>
                      <a:pt x="7391" y="0"/>
                    </a:moveTo>
                    <a:cubicBezTo>
                      <a:pt x="15922" y="3107"/>
                      <a:pt x="21600" y="11217"/>
                      <a:pt x="21600" y="20296"/>
                    </a:cubicBezTo>
                    <a:cubicBezTo>
                      <a:pt x="21600" y="29147"/>
                      <a:pt x="16199" y="37103"/>
                      <a:pt x="7972" y="40371"/>
                    </a:cubicBezTo>
                  </a:path>
                  <a:path w="21600" h="40371" stroke="0">
                    <a:moveTo>
                      <a:pt x="7391" y="0"/>
                    </a:moveTo>
                    <a:cubicBezTo>
                      <a:pt x="15922" y="3107"/>
                      <a:pt x="21600" y="11217"/>
                      <a:pt x="21600" y="20296"/>
                    </a:cubicBezTo>
                    <a:cubicBezTo>
                      <a:pt x="21600" y="29147"/>
                      <a:pt x="16199" y="37103"/>
                      <a:pt x="7972" y="40371"/>
                    </a:cubicBezTo>
                    <a:lnTo>
                      <a:pt x="0" y="20296"/>
                    </a:lnTo>
                    <a:lnTo>
                      <a:pt x="7391" y="0"/>
                    </a:lnTo>
                    <a:close/>
                  </a:path>
                </a:pathLst>
              </a:custGeom>
              <a:noFill/>
              <a:ln w="26988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230" name="Line 40"/>
              <p:cNvSpPr/>
              <p:nvPr/>
            </p:nvSpPr>
            <p:spPr>
              <a:xfrm flipH="1">
                <a:off x="1919" y="1725"/>
                <a:ext cx="369" cy="1"/>
              </a:xfrm>
              <a:prstGeom prst="line">
                <a:avLst/>
              </a:prstGeom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1" name="Line 41"/>
              <p:cNvSpPr/>
              <p:nvPr/>
            </p:nvSpPr>
            <p:spPr>
              <a:xfrm>
                <a:off x="1813" y="1440"/>
                <a:ext cx="165" cy="1"/>
              </a:xfrm>
              <a:prstGeom prst="line">
                <a:avLst/>
              </a:prstGeom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2" name="Freeform 42"/>
              <p:cNvSpPr/>
              <p:nvPr/>
            </p:nvSpPr>
            <p:spPr>
              <a:xfrm>
                <a:off x="1941" y="1384"/>
                <a:ext cx="130" cy="113"/>
              </a:xfrm>
              <a:custGeom>
                <a:avLst/>
                <a:gdLst>
                  <a:gd name="txL" fmla="*/ 0 w 130"/>
                  <a:gd name="txT" fmla="*/ 0 h 113"/>
                  <a:gd name="txR" fmla="*/ 130 w 130"/>
                  <a:gd name="txB" fmla="*/ 113 h 113"/>
                </a:gdLst>
                <a:ahLst/>
                <a:cxnLst>
                  <a:cxn ang="0">
                    <a:pos x="0" y="113"/>
                  </a:cxn>
                  <a:cxn ang="0">
                    <a:pos x="20" y="56"/>
                  </a:cxn>
                  <a:cxn ang="0">
                    <a:pos x="0" y="0"/>
                  </a:cxn>
                  <a:cxn ang="0">
                    <a:pos x="130" y="56"/>
                  </a:cxn>
                  <a:cxn ang="0">
                    <a:pos x="0" y="113"/>
                  </a:cxn>
                </a:cxnLst>
                <a:rect l="txL" t="txT" r="txR" b="txB"/>
                <a:pathLst>
                  <a:path w="130" h="113">
                    <a:moveTo>
                      <a:pt x="0" y="113"/>
                    </a:moveTo>
                    <a:lnTo>
                      <a:pt x="20" y="56"/>
                    </a:lnTo>
                    <a:lnTo>
                      <a:pt x="0" y="0"/>
                    </a:lnTo>
                    <a:lnTo>
                      <a:pt x="130" y="56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147" name="Rectangle 44"/>
            <p:cNvSpPr/>
            <p:nvPr/>
          </p:nvSpPr>
          <p:spPr>
            <a:xfrm>
              <a:off x="3053" y="1090"/>
              <a:ext cx="56" cy="3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Times" pitchFamily="18" charset="0"/>
                </a:rPr>
                <a:t>I</a:t>
              </a:r>
              <a:endParaRPr lang="en-US" altLang="zh-CN" sz="2000" dirty="0">
                <a:latin typeface="Times" pitchFamily="18" charset="0"/>
              </a:endParaRPr>
            </a:p>
          </p:txBody>
        </p:sp>
        <p:sp>
          <p:nvSpPr>
            <p:cNvPr id="5148" name="Rectangle 45"/>
            <p:cNvSpPr/>
            <p:nvPr/>
          </p:nvSpPr>
          <p:spPr>
            <a:xfrm>
              <a:off x="3111" y="1178"/>
              <a:ext cx="40" cy="2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" pitchFamily="18" charset="0"/>
                </a:rPr>
                <a:t>f</a:t>
              </a:r>
              <a:endParaRPr lang="en-US" altLang="zh-CN" sz="2000" dirty="0">
                <a:latin typeface="Times" pitchFamily="18" charset="0"/>
              </a:endParaRPr>
            </a:p>
          </p:txBody>
        </p:sp>
        <p:sp>
          <p:nvSpPr>
            <p:cNvPr id="5149" name="Arc 64"/>
            <p:cNvSpPr/>
            <p:nvPr/>
          </p:nvSpPr>
          <p:spPr>
            <a:xfrm>
              <a:off x="3722" y="2366"/>
              <a:ext cx="1051" cy="526"/>
            </a:xfrm>
            <a:custGeom>
              <a:avLst/>
              <a:gdLst>
                <a:gd name="txL" fmla="*/ 0 w 33867"/>
                <a:gd name="txT" fmla="*/ 0 h 21600"/>
                <a:gd name="txR" fmla="*/ 33867 w 33867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3867" h="21600" fill="none">
                  <a:moveTo>
                    <a:pt x="33867" y="12797"/>
                  </a:moveTo>
                  <a:cubicBezTo>
                    <a:pt x="29796" y="18331"/>
                    <a:pt x="23336" y="21599"/>
                    <a:pt x="16466" y="21600"/>
                  </a:cubicBezTo>
                  <a:cubicBezTo>
                    <a:pt x="10124" y="21600"/>
                    <a:pt x="4104" y="18813"/>
                    <a:pt x="0" y="13979"/>
                  </a:cubicBezTo>
                </a:path>
                <a:path w="33867" h="21600" stroke="0">
                  <a:moveTo>
                    <a:pt x="33867" y="12797"/>
                  </a:moveTo>
                  <a:cubicBezTo>
                    <a:pt x="29796" y="18331"/>
                    <a:pt x="23336" y="21599"/>
                    <a:pt x="16466" y="21600"/>
                  </a:cubicBezTo>
                  <a:cubicBezTo>
                    <a:pt x="10124" y="21600"/>
                    <a:pt x="4104" y="18813"/>
                    <a:pt x="0" y="13979"/>
                  </a:cubicBezTo>
                  <a:lnTo>
                    <a:pt x="16466" y="0"/>
                  </a:lnTo>
                  <a:lnTo>
                    <a:pt x="33867" y="12797"/>
                  </a:lnTo>
                  <a:close/>
                </a:path>
              </a:pathLst>
            </a:custGeom>
            <a:noFill/>
            <a:ln w="26988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Line 65"/>
            <p:cNvSpPr/>
            <p:nvPr/>
          </p:nvSpPr>
          <p:spPr>
            <a:xfrm>
              <a:off x="3698" y="2702"/>
              <a:ext cx="1" cy="630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51" name="Line 66"/>
            <p:cNvSpPr/>
            <p:nvPr/>
          </p:nvSpPr>
          <p:spPr>
            <a:xfrm>
              <a:off x="4766" y="2689"/>
              <a:ext cx="1" cy="708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5152" name="Group 75"/>
            <p:cNvGrpSpPr/>
            <p:nvPr/>
          </p:nvGrpSpPr>
          <p:grpSpPr>
            <a:xfrm>
              <a:off x="3220" y="2945"/>
              <a:ext cx="1586" cy="342"/>
              <a:chOff x="1787" y="3207"/>
              <a:chExt cx="1586" cy="342"/>
            </a:xfrm>
          </p:grpSpPr>
          <p:sp>
            <p:nvSpPr>
              <p:cNvPr id="5217" name="Line 67"/>
              <p:cNvSpPr/>
              <p:nvPr/>
            </p:nvSpPr>
            <p:spPr>
              <a:xfrm>
                <a:off x="1869" y="3264"/>
                <a:ext cx="1429" cy="1"/>
              </a:xfrm>
              <a:prstGeom prst="line">
                <a:avLst/>
              </a:prstGeom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18" name="Line 68"/>
              <p:cNvSpPr/>
              <p:nvPr/>
            </p:nvSpPr>
            <p:spPr>
              <a:xfrm>
                <a:off x="2258" y="3446"/>
                <a:ext cx="1040" cy="1"/>
              </a:xfrm>
              <a:prstGeom prst="line">
                <a:avLst/>
              </a:prstGeom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19" name="Arc 69"/>
              <p:cNvSpPr/>
              <p:nvPr/>
            </p:nvSpPr>
            <p:spPr>
              <a:xfrm>
                <a:off x="3276" y="3281"/>
                <a:ext cx="97" cy="81"/>
              </a:xfrm>
              <a:custGeom>
                <a:avLst/>
                <a:gdLst>
                  <a:gd name="txL" fmla="*/ 0 w 21785"/>
                  <a:gd name="txT" fmla="*/ 0 h 43111"/>
                  <a:gd name="txR" fmla="*/ 21785 w 21785"/>
                  <a:gd name="txB" fmla="*/ 43111 h 43111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785" h="43111" fill="none">
                    <a:moveTo>
                      <a:pt x="-1" y="0"/>
                    </a:moveTo>
                    <a:cubicBezTo>
                      <a:pt x="61" y="0"/>
                      <a:pt x="123" y="-1"/>
                      <a:pt x="185" y="0"/>
                    </a:cubicBezTo>
                    <a:cubicBezTo>
                      <a:pt x="12114" y="0"/>
                      <a:pt x="21785" y="9670"/>
                      <a:pt x="21785" y="21600"/>
                    </a:cubicBezTo>
                    <a:cubicBezTo>
                      <a:pt x="21785" y="32768"/>
                      <a:pt x="13270" y="42095"/>
                      <a:pt x="2147" y="43110"/>
                    </a:cubicBezTo>
                  </a:path>
                  <a:path w="21785" h="43111" stroke="0">
                    <a:moveTo>
                      <a:pt x="-1" y="0"/>
                    </a:moveTo>
                    <a:cubicBezTo>
                      <a:pt x="61" y="0"/>
                      <a:pt x="123" y="-1"/>
                      <a:pt x="185" y="0"/>
                    </a:cubicBezTo>
                    <a:cubicBezTo>
                      <a:pt x="12114" y="0"/>
                      <a:pt x="21785" y="9670"/>
                      <a:pt x="21785" y="21600"/>
                    </a:cubicBezTo>
                    <a:cubicBezTo>
                      <a:pt x="21785" y="32768"/>
                      <a:pt x="13270" y="42095"/>
                      <a:pt x="2147" y="43110"/>
                    </a:cubicBezTo>
                    <a:lnTo>
                      <a:pt x="185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6988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220" name="Arc 70"/>
              <p:cNvSpPr/>
              <p:nvPr/>
            </p:nvSpPr>
            <p:spPr>
              <a:xfrm>
                <a:off x="2199" y="3353"/>
                <a:ext cx="144" cy="99"/>
              </a:xfrm>
              <a:custGeom>
                <a:avLst/>
                <a:gdLst>
                  <a:gd name="txL" fmla="*/ 0 w 21600"/>
                  <a:gd name="txT" fmla="*/ 0 h 35846"/>
                  <a:gd name="txR" fmla="*/ 21600 w 21600"/>
                  <a:gd name="txB" fmla="*/ 35846 h 35846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600" h="35846" fill="none">
                    <a:moveTo>
                      <a:pt x="10518" y="35846"/>
                    </a:moveTo>
                    <a:cubicBezTo>
                      <a:pt x="3994" y="31946"/>
                      <a:pt x="0" y="24905"/>
                      <a:pt x="0" y="17305"/>
                    </a:cubicBezTo>
                    <a:cubicBezTo>
                      <a:pt x="-1" y="10491"/>
                      <a:pt x="3214" y="4077"/>
                      <a:pt x="8673" y="-1"/>
                    </a:cubicBezTo>
                  </a:path>
                  <a:path w="21600" h="35846" stroke="0">
                    <a:moveTo>
                      <a:pt x="10518" y="35846"/>
                    </a:moveTo>
                    <a:cubicBezTo>
                      <a:pt x="3994" y="31946"/>
                      <a:pt x="0" y="24905"/>
                      <a:pt x="0" y="17305"/>
                    </a:cubicBezTo>
                    <a:cubicBezTo>
                      <a:pt x="-1" y="10491"/>
                      <a:pt x="3214" y="4077"/>
                      <a:pt x="8673" y="-1"/>
                    </a:cubicBezTo>
                    <a:lnTo>
                      <a:pt x="21600" y="17305"/>
                    </a:lnTo>
                    <a:lnTo>
                      <a:pt x="10518" y="35846"/>
                    </a:lnTo>
                    <a:close/>
                  </a:path>
                </a:pathLst>
              </a:custGeom>
              <a:noFill/>
              <a:ln w="26988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221" name="Arc 71"/>
              <p:cNvSpPr/>
              <p:nvPr/>
            </p:nvSpPr>
            <p:spPr>
              <a:xfrm>
                <a:off x="3219" y="3450"/>
                <a:ext cx="154" cy="80"/>
              </a:xfrm>
              <a:custGeom>
                <a:avLst/>
                <a:gdLst>
                  <a:gd name="txL" fmla="*/ 0 w 21600"/>
                  <a:gd name="txT" fmla="*/ 0 h 40396"/>
                  <a:gd name="txR" fmla="*/ 21600 w 21600"/>
                  <a:gd name="txB" fmla="*/ 40396 h 40396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600" h="40396" fill="none">
                    <a:moveTo>
                      <a:pt x="7145" y="-1"/>
                    </a:moveTo>
                    <a:cubicBezTo>
                      <a:pt x="15803" y="3034"/>
                      <a:pt x="21600" y="11208"/>
                      <a:pt x="21600" y="20384"/>
                    </a:cubicBezTo>
                    <a:cubicBezTo>
                      <a:pt x="21600" y="29174"/>
                      <a:pt x="16272" y="37088"/>
                      <a:pt x="8128" y="40396"/>
                    </a:cubicBezTo>
                  </a:path>
                  <a:path w="21600" h="40396" stroke="0">
                    <a:moveTo>
                      <a:pt x="7145" y="-1"/>
                    </a:moveTo>
                    <a:cubicBezTo>
                      <a:pt x="15803" y="3034"/>
                      <a:pt x="21600" y="11208"/>
                      <a:pt x="21600" y="20384"/>
                    </a:cubicBezTo>
                    <a:cubicBezTo>
                      <a:pt x="21600" y="29174"/>
                      <a:pt x="16272" y="37088"/>
                      <a:pt x="8128" y="40396"/>
                    </a:cubicBezTo>
                    <a:lnTo>
                      <a:pt x="0" y="20384"/>
                    </a:lnTo>
                    <a:lnTo>
                      <a:pt x="7145" y="-1"/>
                    </a:lnTo>
                    <a:close/>
                  </a:path>
                </a:pathLst>
              </a:custGeom>
              <a:noFill/>
              <a:ln w="26988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222" name="Line 72"/>
              <p:cNvSpPr/>
              <p:nvPr/>
            </p:nvSpPr>
            <p:spPr>
              <a:xfrm flipH="1">
                <a:off x="1893" y="3548"/>
                <a:ext cx="369" cy="1"/>
              </a:xfrm>
              <a:prstGeom prst="line">
                <a:avLst/>
              </a:prstGeom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3" name="Line 73"/>
              <p:cNvSpPr/>
              <p:nvPr/>
            </p:nvSpPr>
            <p:spPr>
              <a:xfrm>
                <a:off x="1787" y="3264"/>
                <a:ext cx="165" cy="1"/>
              </a:xfrm>
              <a:prstGeom prst="line">
                <a:avLst/>
              </a:prstGeom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4" name="Freeform 74"/>
              <p:cNvSpPr/>
              <p:nvPr/>
            </p:nvSpPr>
            <p:spPr>
              <a:xfrm>
                <a:off x="1915" y="3207"/>
                <a:ext cx="130" cy="113"/>
              </a:xfrm>
              <a:custGeom>
                <a:avLst/>
                <a:gdLst>
                  <a:gd name="txL" fmla="*/ 0 w 130"/>
                  <a:gd name="txT" fmla="*/ 0 h 113"/>
                  <a:gd name="txR" fmla="*/ 130 w 130"/>
                  <a:gd name="txB" fmla="*/ 113 h 113"/>
                </a:gdLst>
                <a:ahLst/>
                <a:cxnLst>
                  <a:cxn ang="0">
                    <a:pos x="0" y="113"/>
                  </a:cxn>
                  <a:cxn ang="0">
                    <a:pos x="20" y="57"/>
                  </a:cxn>
                  <a:cxn ang="0">
                    <a:pos x="0" y="0"/>
                  </a:cxn>
                  <a:cxn ang="0">
                    <a:pos x="130" y="57"/>
                  </a:cxn>
                  <a:cxn ang="0">
                    <a:pos x="0" y="113"/>
                  </a:cxn>
                </a:cxnLst>
                <a:rect l="txL" t="txT" r="txR" b="txB"/>
                <a:pathLst>
                  <a:path w="130" h="113">
                    <a:moveTo>
                      <a:pt x="0" y="113"/>
                    </a:moveTo>
                    <a:lnTo>
                      <a:pt x="20" y="57"/>
                    </a:lnTo>
                    <a:lnTo>
                      <a:pt x="0" y="0"/>
                    </a:lnTo>
                    <a:lnTo>
                      <a:pt x="130" y="57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153" name="Arc 76"/>
            <p:cNvSpPr/>
            <p:nvPr/>
          </p:nvSpPr>
          <p:spPr>
            <a:xfrm>
              <a:off x="4702" y="1808"/>
              <a:ext cx="423" cy="427"/>
            </a:xfrm>
            <a:custGeom>
              <a:avLst/>
              <a:gdLst>
                <a:gd name="txL" fmla="*/ 0 w 21592"/>
                <a:gd name="txT" fmla="*/ 0 h 17471"/>
                <a:gd name="txR" fmla="*/ 21592 w 21592"/>
                <a:gd name="txB" fmla="*/ 17471 h 1747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592" h="17471" fill="none">
                  <a:moveTo>
                    <a:pt x="12701" y="-1"/>
                  </a:moveTo>
                  <a:cubicBezTo>
                    <a:pt x="18119" y="3939"/>
                    <a:pt x="21403" y="10169"/>
                    <a:pt x="21591" y="16866"/>
                  </a:cubicBezTo>
                </a:path>
                <a:path w="21592" h="17471" stroke="0">
                  <a:moveTo>
                    <a:pt x="12701" y="-1"/>
                  </a:moveTo>
                  <a:cubicBezTo>
                    <a:pt x="18119" y="3939"/>
                    <a:pt x="21403" y="10169"/>
                    <a:pt x="21591" y="16866"/>
                  </a:cubicBezTo>
                  <a:lnTo>
                    <a:pt x="0" y="17471"/>
                  </a:lnTo>
                  <a:lnTo>
                    <a:pt x="12701" y="-1"/>
                  </a:lnTo>
                  <a:close/>
                </a:path>
              </a:pathLst>
            </a:custGeom>
            <a:noFill/>
            <a:ln w="26988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Line 77"/>
            <p:cNvSpPr/>
            <p:nvPr/>
          </p:nvSpPr>
          <p:spPr>
            <a:xfrm>
              <a:off x="5104" y="2090"/>
              <a:ext cx="1" cy="1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55" name="Freeform 78"/>
            <p:cNvSpPr/>
            <p:nvPr/>
          </p:nvSpPr>
          <p:spPr>
            <a:xfrm>
              <a:off x="5044" y="2053"/>
              <a:ext cx="108" cy="141"/>
            </a:xfrm>
            <a:custGeom>
              <a:avLst/>
              <a:gdLst>
                <a:gd name="txL" fmla="*/ 0 w 108"/>
                <a:gd name="txT" fmla="*/ 0 h 141"/>
                <a:gd name="txR" fmla="*/ 108 w 108"/>
                <a:gd name="txB" fmla="*/ 141 h 141"/>
              </a:gdLst>
              <a:ahLst/>
              <a:cxnLst>
                <a:cxn ang="0">
                  <a:pos x="0" y="29"/>
                </a:cxn>
                <a:cxn ang="0">
                  <a:pos x="58" y="35"/>
                </a:cxn>
                <a:cxn ang="0">
                  <a:pos x="108" y="0"/>
                </a:cxn>
                <a:cxn ang="0">
                  <a:pos x="87" y="141"/>
                </a:cxn>
                <a:cxn ang="0">
                  <a:pos x="0" y="29"/>
                </a:cxn>
              </a:cxnLst>
              <a:rect l="txL" t="txT" r="txR" b="txB"/>
              <a:pathLst>
                <a:path w="108" h="141">
                  <a:moveTo>
                    <a:pt x="0" y="29"/>
                  </a:moveTo>
                  <a:lnTo>
                    <a:pt x="58" y="35"/>
                  </a:lnTo>
                  <a:lnTo>
                    <a:pt x="108" y="0"/>
                  </a:lnTo>
                  <a:lnTo>
                    <a:pt x="87" y="141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Rectangle 79"/>
            <p:cNvSpPr/>
            <p:nvPr/>
          </p:nvSpPr>
          <p:spPr>
            <a:xfrm>
              <a:off x="5248" y="1793"/>
              <a:ext cx="149" cy="3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Times" pitchFamily="18" charset="0"/>
                </a:rPr>
                <a:t>M</a:t>
              </a:r>
              <a:endParaRPr lang="en-US" altLang="zh-CN" sz="2000" dirty="0">
                <a:latin typeface="Times" pitchFamily="18" charset="0"/>
              </a:endParaRPr>
            </a:p>
          </p:txBody>
        </p:sp>
        <p:sp>
          <p:nvSpPr>
            <p:cNvPr id="5157" name="Arc 80"/>
            <p:cNvSpPr/>
            <p:nvPr/>
          </p:nvSpPr>
          <p:spPr>
            <a:xfrm>
              <a:off x="4728" y="2014"/>
              <a:ext cx="397" cy="629"/>
            </a:xfrm>
            <a:custGeom>
              <a:avLst/>
              <a:gdLst>
                <a:gd name="txL" fmla="*/ 0 w 19678"/>
                <a:gd name="txT" fmla="*/ 0 h 17529"/>
                <a:gd name="txR" fmla="*/ 19678 w 19678"/>
                <a:gd name="txB" fmla="*/ 17529 h 17529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19678" h="17529" fill="none">
                  <a:moveTo>
                    <a:pt x="19678" y="8906"/>
                  </a:moveTo>
                  <a:cubicBezTo>
                    <a:pt x="18120" y="12347"/>
                    <a:pt x="15687" y="15321"/>
                    <a:pt x="12621" y="17528"/>
                  </a:cubicBezTo>
                </a:path>
                <a:path w="19678" h="17529" stroke="0">
                  <a:moveTo>
                    <a:pt x="19678" y="8906"/>
                  </a:moveTo>
                  <a:cubicBezTo>
                    <a:pt x="18120" y="12347"/>
                    <a:pt x="15687" y="15321"/>
                    <a:pt x="12621" y="17528"/>
                  </a:cubicBezTo>
                  <a:lnTo>
                    <a:pt x="0" y="0"/>
                  </a:lnTo>
                  <a:lnTo>
                    <a:pt x="19678" y="8906"/>
                  </a:lnTo>
                  <a:close/>
                </a:path>
              </a:pathLst>
            </a:custGeom>
            <a:noFill/>
            <a:ln w="26988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Line 81"/>
            <p:cNvSpPr/>
            <p:nvPr/>
          </p:nvSpPr>
          <p:spPr>
            <a:xfrm flipH="1">
              <a:off x="5037" y="2520"/>
              <a:ext cx="28" cy="46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59" name="Freeform 82"/>
            <p:cNvSpPr/>
            <p:nvPr/>
          </p:nvSpPr>
          <p:spPr>
            <a:xfrm>
              <a:off x="4987" y="2509"/>
              <a:ext cx="115" cy="141"/>
            </a:xfrm>
            <a:custGeom>
              <a:avLst/>
              <a:gdLst>
                <a:gd name="txL" fmla="*/ 0 w 115"/>
                <a:gd name="txT" fmla="*/ 0 h 141"/>
                <a:gd name="txR" fmla="*/ 115 w 115"/>
                <a:gd name="txB" fmla="*/ 141 h 141"/>
              </a:gdLst>
              <a:ahLst/>
              <a:cxnLst>
                <a:cxn ang="0">
                  <a:pos x="20" y="0"/>
                </a:cxn>
                <a:cxn ang="0">
                  <a:pos x="59" y="46"/>
                </a:cxn>
                <a:cxn ang="0">
                  <a:pos x="115" y="59"/>
                </a:cxn>
                <a:cxn ang="0">
                  <a:pos x="0" y="141"/>
                </a:cxn>
                <a:cxn ang="0">
                  <a:pos x="20" y="0"/>
                </a:cxn>
              </a:cxnLst>
              <a:rect l="txL" t="txT" r="txR" b="txB"/>
              <a:pathLst>
                <a:path w="115" h="141">
                  <a:moveTo>
                    <a:pt x="20" y="0"/>
                  </a:moveTo>
                  <a:lnTo>
                    <a:pt x="59" y="46"/>
                  </a:lnTo>
                  <a:lnTo>
                    <a:pt x="115" y="59"/>
                  </a:lnTo>
                  <a:lnTo>
                    <a:pt x="0" y="14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0" name="Rectangle 83"/>
            <p:cNvSpPr/>
            <p:nvPr/>
          </p:nvSpPr>
          <p:spPr>
            <a:xfrm>
              <a:off x="5235" y="2496"/>
              <a:ext cx="84" cy="3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Times" pitchFamily="18" charset="0"/>
                </a:rPr>
                <a:t>n</a:t>
              </a:r>
              <a:endParaRPr lang="en-US" altLang="zh-CN" sz="2000" dirty="0">
                <a:latin typeface="Times" pitchFamily="18" charset="0"/>
              </a:endParaRPr>
            </a:p>
          </p:txBody>
        </p:sp>
        <p:sp>
          <p:nvSpPr>
            <p:cNvPr id="5161" name="Rectangle 84"/>
            <p:cNvSpPr/>
            <p:nvPr/>
          </p:nvSpPr>
          <p:spPr>
            <a:xfrm>
              <a:off x="3001" y="2887"/>
              <a:ext cx="56" cy="3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Times" pitchFamily="18" charset="0"/>
                </a:rPr>
                <a:t>I</a:t>
              </a:r>
              <a:endParaRPr lang="en-US" altLang="zh-CN" sz="2000" dirty="0">
                <a:latin typeface="Times" pitchFamily="18" charset="0"/>
              </a:endParaRPr>
            </a:p>
          </p:txBody>
        </p:sp>
        <p:sp>
          <p:nvSpPr>
            <p:cNvPr id="5162" name="Rectangle 85"/>
            <p:cNvSpPr/>
            <p:nvPr/>
          </p:nvSpPr>
          <p:spPr>
            <a:xfrm>
              <a:off x="3059" y="2975"/>
              <a:ext cx="40" cy="2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" pitchFamily="18" charset="0"/>
                </a:rPr>
                <a:t>f</a:t>
              </a:r>
              <a:endParaRPr lang="en-US" altLang="zh-CN" sz="2000" dirty="0">
                <a:latin typeface="Times" pitchFamily="18" charset="0"/>
              </a:endParaRPr>
            </a:p>
          </p:txBody>
        </p:sp>
        <p:sp>
          <p:nvSpPr>
            <p:cNvPr id="5163" name="Rectangle 91"/>
            <p:cNvSpPr/>
            <p:nvPr/>
          </p:nvSpPr>
          <p:spPr>
            <a:xfrm>
              <a:off x="3660" y="2212"/>
              <a:ext cx="219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en-US" altLang="zh-CN" dirty="0">
                  <a:latin typeface="Times" pitchFamily="18" charset="0"/>
                  <a:sym typeface="Symbol" panose="05050102010706020507" pitchFamily="18" charset="2"/>
                </a:rPr>
                <a:t></a:t>
              </a:r>
              <a:endParaRPr lang="en-US" altLang="zh-CN" dirty="0">
                <a:latin typeface="Times" pitchFamily="18" charset="0"/>
                <a:sym typeface="Symbol" panose="05050102010706020507" pitchFamily="18" charset="2"/>
              </a:endParaRPr>
            </a:p>
          </p:txBody>
        </p:sp>
        <p:grpSp>
          <p:nvGrpSpPr>
            <p:cNvPr id="5164" name="Group 93"/>
            <p:cNvGrpSpPr/>
            <p:nvPr/>
          </p:nvGrpSpPr>
          <p:grpSpPr>
            <a:xfrm>
              <a:off x="3931" y="2493"/>
              <a:ext cx="219" cy="406"/>
              <a:chOff x="584" y="2805"/>
              <a:chExt cx="219" cy="406"/>
            </a:xfrm>
          </p:grpSpPr>
          <p:sp>
            <p:nvSpPr>
              <p:cNvPr id="5215" name="Oval 14"/>
              <p:cNvSpPr/>
              <p:nvPr/>
            </p:nvSpPr>
            <p:spPr>
              <a:xfrm>
                <a:off x="631" y="2932"/>
                <a:ext cx="121" cy="112"/>
              </a:xfrm>
              <a:prstGeom prst="ellipse">
                <a:avLst/>
              </a:prstGeom>
              <a:solidFill>
                <a:srgbClr val="FFFFFF"/>
              </a:solidFill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216" name="Rectangle 92"/>
              <p:cNvSpPr/>
              <p:nvPr/>
            </p:nvSpPr>
            <p:spPr>
              <a:xfrm>
                <a:off x="584" y="2805"/>
                <a:ext cx="219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5165" name="Group 94"/>
            <p:cNvGrpSpPr/>
            <p:nvPr/>
          </p:nvGrpSpPr>
          <p:grpSpPr>
            <a:xfrm>
              <a:off x="3756" y="2368"/>
              <a:ext cx="219" cy="406"/>
              <a:chOff x="584" y="2805"/>
              <a:chExt cx="219" cy="406"/>
            </a:xfrm>
          </p:grpSpPr>
          <p:sp>
            <p:nvSpPr>
              <p:cNvPr id="5213" name="Oval 95"/>
              <p:cNvSpPr/>
              <p:nvPr/>
            </p:nvSpPr>
            <p:spPr>
              <a:xfrm>
                <a:off x="631" y="2932"/>
                <a:ext cx="121" cy="112"/>
              </a:xfrm>
              <a:prstGeom prst="ellipse">
                <a:avLst/>
              </a:prstGeom>
              <a:solidFill>
                <a:srgbClr val="FFFFFF"/>
              </a:solidFill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214" name="Rectangle 96"/>
              <p:cNvSpPr/>
              <p:nvPr/>
            </p:nvSpPr>
            <p:spPr>
              <a:xfrm>
                <a:off x="584" y="2805"/>
                <a:ext cx="219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5166" name="Group 97"/>
            <p:cNvGrpSpPr/>
            <p:nvPr/>
          </p:nvGrpSpPr>
          <p:grpSpPr>
            <a:xfrm>
              <a:off x="4488" y="2370"/>
              <a:ext cx="219" cy="406"/>
              <a:chOff x="584" y="2805"/>
              <a:chExt cx="219" cy="406"/>
            </a:xfrm>
          </p:grpSpPr>
          <p:sp>
            <p:nvSpPr>
              <p:cNvPr id="5211" name="Oval 98"/>
              <p:cNvSpPr/>
              <p:nvPr/>
            </p:nvSpPr>
            <p:spPr>
              <a:xfrm>
                <a:off x="631" y="2932"/>
                <a:ext cx="121" cy="112"/>
              </a:xfrm>
              <a:prstGeom prst="ellipse">
                <a:avLst/>
              </a:prstGeom>
              <a:solidFill>
                <a:srgbClr val="FFFFFF"/>
              </a:solidFill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212" name="Rectangle 99"/>
              <p:cNvSpPr/>
              <p:nvPr/>
            </p:nvSpPr>
            <p:spPr>
              <a:xfrm>
                <a:off x="584" y="2805"/>
                <a:ext cx="219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5167" name="Group 100"/>
            <p:cNvGrpSpPr/>
            <p:nvPr/>
          </p:nvGrpSpPr>
          <p:grpSpPr>
            <a:xfrm>
              <a:off x="4584" y="2204"/>
              <a:ext cx="219" cy="406"/>
              <a:chOff x="584" y="2805"/>
              <a:chExt cx="219" cy="406"/>
            </a:xfrm>
          </p:grpSpPr>
          <p:sp>
            <p:nvSpPr>
              <p:cNvPr id="5209" name="Oval 101"/>
              <p:cNvSpPr/>
              <p:nvPr/>
            </p:nvSpPr>
            <p:spPr>
              <a:xfrm>
                <a:off x="631" y="2932"/>
                <a:ext cx="121" cy="112"/>
              </a:xfrm>
              <a:prstGeom prst="ellipse">
                <a:avLst/>
              </a:prstGeom>
              <a:solidFill>
                <a:srgbClr val="FFFFFF"/>
              </a:solidFill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210" name="Rectangle 102"/>
              <p:cNvSpPr/>
              <p:nvPr/>
            </p:nvSpPr>
            <p:spPr>
              <a:xfrm>
                <a:off x="584" y="2805"/>
                <a:ext cx="219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5168" name="Group 103"/>
            <p:cNvGrpSpPr/>
            <p:nvPr/>
          </p:nvGrpSpPr>
          <p:grpSpPr>
            <a:xfrm>
              <a:off x="4332" y="2478"/>
              <a:ext cx="219" cy="406"/>
              <a:chOff x="584" y="2805"/>
              <a:chExt cx="219" cy="406"/>
            </a:xfrm>
          </p:grpSpPr>
          <p:sp>
            <p:nvSpPr>
              <p:cNvPr id="5207" name="Oval 104"/>
              <p:cNvSpPr/>
              <p:nvPr/>
            </p:nvSpPr>
            <p:spPr>
              <a:xfrm>
                <a:off x="631" y="2932"/>
                <a:ext cx="121" cy="112"/>
              </a:xfrm>
              <a:prstGeom prst="ellipse">
                <a:avLst/>
              </a:prstGeom>
              <a:solidFill>
                <a:srgbClr val="FFFFFF"/>
              </a:solidFill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208" name="Rectangle 105"/>
              <p:cNvSpPr/>
              <p:nvPr/>
            </p:nvSpPr>
            <p:spPr>
              <a:xfrm>
                <a:off x="584" y="2805"/>
                <a:ext cx="219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5169" name="Group 106"/>
            <p:cNvGrpSpPr/>
            <p:nvPr/>
          </p:nvGrpSpPr>
          <p:grpSpPr>
            <a:xfrm>
              <a:off x="4132" y="2523"/>
              <a:ext cx="219" cy="406"/>
              <a:chOff x="584" y="2805"/>
              <a:chExt cx="219" cy="406"/>
            </a:xfrm>
          </p:grpSpPr>
          <p:sp>
            <p:nvSpPr>
              <p:cNvPr id="5205" name="Oval 107"/>
              <p:cNvSpPr/>
              <p:nvPr/>
            </p:nvSpPr>
            <p:spPr>
              <a:xfrm>
                <a:off x="631" y="2932"/>
                <a:ext cx="121" cy="112"/>
              </a:xfrm>
              <a:prstGeom prst="ellipse">
                <a:avLst/>
              </a:prstGeom>
              <a:solidFill>
                <a:srgbClr val="FFFFFF"/>
              </a:solidFill>
              <a:ln w="26988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206" name="Rectangle 108"/>
              <p:cNvSpPr/>
              <p:nvPr/>
            </p:nvSpPr>
            <p:spPr>
              <a:xfrm>
                <a:off x="584" y="2805"/>
                <a:ext cx="219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r>
                  <a:rPr lang="en-US" altLang="zh-CN" dirty="0">
                    <a:latin typeface="Times" pitchFamily="18" charset="0"/>
                    <a:sym typeface="Symbol" panose="05050102010706020507" pitchFamily="18" charset="2"/>
                  </a:rPr>
                  <a:t></a:t>
                </a:r>
                <a:endParaRPr lang="en-US" altLang="zh-CN" dirty="0">
                  <a:latin typeface="Times" pitchFamily="18" charset="0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5170" name="Text Box 109"/>
            <p:cNvSpPr txBox="1"/>
            <p:nvPr/>
          </p:nvSpPr>
          <p:spPr>
            <a:xfrm>
              <a:off x="4450" y="899"/>
              <a:ext cx="1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endParaRPr lang="zh-CN" altLang="zh-CN" sz="2000" dirty="0">
                <a:latin typeface="Times" pitchFamily="18" charset="0"/>
              </a:endParaRPr>
            </a:p>
          </p:txBody>
        </p:sp>
        <p:graphicFrame>
          <p:nvGraphicFramePr>
            <p:cNvPr id="5122" name="Object 110"/>
            <p:cNvGraphicFramePr>
              <a:graphicFrameLocks noChangeAspect="1"/>
            </p:cNvGraphicFramePr>
            <p:nvPr/>
          </p:nvGraphicFramePr>
          <p:xfrm>
            <a:off x="4352" y="865"/>
            <a:ext cx="26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1" imgW="228600" imgH="292100" progId="Equation.DSMT4">
                    <p:embed/>
                  </p:oleObj>
                </mc:Choice>
                <mc:Fallback>
                  <p:oleObj name="" r:id="rId1" imgW="228600" imgH="292100" progId="Equation.DSMT4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52" y="865"/>
                          <a:ext cx="263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71" name="Line 111"/>
            <p:cNvSpPr/>
            <p:nvPr/>
          </p:nvSpPr>
          <p:spPr>
            <a:xfrm>
              <a:off x="3457" y="1864"/>
              <a:ext cx="330" cy="102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172" name="Text Box 112"/>
            <p:cNvSpPr txBox="1"/>
            <p:nvPr/>
          </p:nvSpPr>
          <p:spPr>
            <a:xfrm>
              <a:off x="3137" y="1636"/>
              <a:ext cx="1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endParaRPr lang="zh-CN" altLang="zh-CN" sz="2000" dirty="0">
                <a:latin typeface="Times" pitchFamily="18" charset="0"/>
              </a:endParaRPr>
            </a:p>
          </p:txBody>
        </p:sp>
        <p:sp>
          <p:nvSpPr>
            <p:cNvPr id="5173" name="Text Box 114"/>
            <p:cNvSpPr txBox="1"/>
            <p:nvPr/>
          </p:nvSpPr>
          <p:spPr>
            <a:xfrm>
              <a:off x="3188" y="1670"/>
              <a:ext cx="1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endParaRPr lang="zh-CN" altLang="zh-CN" sz="2000" dirty="0">
                <a:latin typeface="Times" pitchFamily="18" charset="0"/>
              </a:endParaRPr>
            </a:p>
          </p:txBody>
        </p:sp>
        <p:graphicFrame>
          <p:nvGraphicFramePr>
            <p:cNvPr id="5123" name="Object 115"/>
            <p:cNvGraphicFramePr>
              <a:graphicFrameLocks noChangeAspect="1"/>
            </p:cNvGraphicFramePr>
            <p:nvPr/>
          </p:nvGraphicFramePr>
          <p:xfrm>
            <a:off x="3245" y="1615"/>
            <a:ext cx="256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3" imgW="165100" imgH="254000" progId="Equation.DSMT4">
                    <p:embed/>
                  </p:oleObj>
                </mc:Choice>
                <mc:Fallback>
                  <p:oleObj name="" r:id="rId3" imgW="165100" imgH="254000" progId="Equation.DSMT4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45" y="1615"/>
                          <a:ext cx="256" cy="39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74" name="Text Box 116"/>
            <p:cNvSpPr txBox="1"/>
            <p:nvPr/>
          </p:nvSpPr>
          <p:spPr>
            <a:xfrm>
              <a:off x="2824" y="2111"/>
              <a:ext cx="1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endParaRPr lang="zh-CN" altLang="zh-CN" sz="2000" dirty="0">
                <a:latin typeface="Times" pitchFamily="18" charset="0"/>
              </a:endParaRPr>
            </a:p>
          </p:txBody>
        </p:sp>
        <p:graphicFrame>
          <p:nvGraphicFramePr>
            <p:cNvPr id="5124" name="Object 117"/>
            <p:cNvGraphicFramePr>
              <a:graphicFrameLocks noChangeAspect="1"/>
            </p:cNvGraphicFramePr>
            <p:nvPr/>
          </p:nvGraphicFramePr>
          <p:xfrm>
            <a:off x="2852" y="2051"/>
            <a:ext cx="271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5" imgW="228600" imgH="292100" progId="Equation.DSMT4">
                    <p:embed/>
                  </p:oleObj>
                </mc:Choice>
                <mc:Fallback>
                  <p:oleObj name="" r:id="rId5" imgW="228600" imgH="292100" progId="Equation.DSMT4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52" y="2051"/>
                          <a:ext cx="271" cy="3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75" name="Group 124"/>
            <p:cNvGrpSpPr/>
            <p:nvPr/>
          </p:nvGrpSpPr>
          <p:grpSpPr>
            <a:xfrm>
              <a:off x="4644" y="2095"/>
              <a:ext cx="123" cy="126"/>
              <a:chOff x="683" y="3417"/>
              <a:chExt cx="135" cy="138"/>
            </a:xfrm>
          </p:grpSpPr>
          <p:sp>
            <p:nvSpPr>
              <p:cNvPr id="5202" name="Oval 119"/>
              <p:cNvSpPr/>
              <p:nvPr/>
            </p:nvSpPr>
            <p:spPr>
              <a:xfrm>
                <a:off x="683" y="3417"/>
                <a:ext cx="135" cy="13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" pitchFamily="18" charset="0"/>
                </a:endParaRPr>
              </a:p>
            </p:txBody>
          </p:sp>
          <p:sp>
            <p:nvSpPr>
              <p:cNvPr id="5203" name="Line 122"/>
              <p:cNvSpPr/>
              <p:nvPr/>
            </p:nvSpPr>
            <p:spPr>
              <a:xfrm>
                <a:off x="700" y="3488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04" name="Line 123"/>
              <p:cNvSpPr/>
              <p:nvPr/>
            </p:nvSpPr>
            <p:spPr>
              <a:xfrm>
                <a:off x="748" y="3440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176" name="Group 125"/>
            <p:cNvGrpSpPr/>
            <p:nvPr/>
          </p:nvGrpSpPr>
          <p:grpSpPr>
            <a:xfrm>
              <a:off x="4560" y="1923"/>
              <a:ext cx="123" cy="126"/>
              <a:chOff x="683" y="3417"/>
              <a:chExt cx="135" cy="138"/>
            </a:xfrm>
          </p:grpSpPr>
          <p:sp>
            <p:nvSpPr>
              <p:cNvPr id="5199" name="Oval 126"/>
              <p:cNvSpPr/>
              <p:nvPr/>
            </p:nvSpPr>
            <p:spPr>
              <a:xfrm>
                <a:off x="683" y="3417"/>
                <a:ext cx="135" cy="13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" pitchFamily="18" charset="0"/>
                </a:endParaRPr>
              </a:p>
            </p:txBody>
          </p:sp>
          <p:sp>
            <p:nvSpPr>
              <p:cNvPr id="5200" name="Line 127"/>
              <p:cNvSpPr/>
              <p:nvPr/>
            </p:nvSpPr>
            <p:spPr>
              <a:xfrm>
                <a:off x="700" y="3488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01" name="Line 128"/>
              <p:cNvSpPr/>
              <p:nvPr/>
            </p:nvSpPr>
            <p:spPr>
              <a:xfrm>
                <a:off x="748" y="3440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177" name="Group 129"/>
            <p:cNvGrpSpPr/>
            <p:nvPr/>
          </p:nvGrpSpPr>
          <p:grpSpPr>
            <a:xfrm>
              <a:off x="4404" y="1795"/>
              <a:ext cx="123" cy="126"/>
              <a:chOff x="683" y="3417"/>
              <a:chExt cx="135" cy="138"/>
            </a:xfrm>
          </p:grpSpPr>
          <p:sp>
            <p:nvSpPr>
              <p:cNvPr id="5196" name="Oval 130"/>
              <p:cNvSpPr/>
              <p:nvPr/>
            </p:nvSpPr>
            <p:spPr>
              <a:xfrm>
                <a:off x="683" y="3417"/>
                <a:ext cx="135" cy="13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" pitchFamily="18" charset="0"/>
                </a:endParaRPr>
              </a:p>
            </p:txBody>
          </p:sp>
          <p:sp>
            <p:nvSpPr>
              <p:cNvPr id="5197" name="Line 131"/>
              <p:cNvSpPr/>
              <p:nvPr/>
            </p:nvSpPr>
            <p:spPr>
              <a:xfrm>
                <a:off x="700" y="3488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198" name="Line 132"/>
              <p:cNvSpPr/>
              <p:nvPr/>
            </p:nvSpPr>
            <p:spPr>
              <a:xfrm>
                <a:off x="748" y="3440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178" name="Group 133"/>
            <p:cNvGrpSpPr/>
            <p:nvPr/>
          </p:nvGrpSpPr>
          <p:grpSpPr>
            <a:xfrm>
              <a:off x="3700" y="2103"/>
              <a:ext cx="123" cy="126"/>
              <a:chOff x="683" y="3417"/>
              <a:chExt cx="135" cy="138"/>
            </a:xfrm>
          </p:grpSpPr>
          <p:sp>
            <p:nvSpPr>
              <p:cNvPr id="5193" name="Oval 134"/>
              <p:cNvSpPr/>
              <p:nvPr/>
            </p:nvSpPr>
            <p:spPr>
              <a:xfrm>
                <a:off x="683" y="3417"/>
                <a:ext cx="135" cy="13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" pitchFamily="18" charset="0"/>
                </a:endParaRPr>
              </a:p>
            </p:txBody>
          </p:sp>
          <p:sp>
            <p:nvSpPr>
              <p:cNvPr id="5194" name="Line 135"/>
              <p:cNvSpPr/>
              <p:nvPr/>
            </p:nvSpPr>
            <p:spPr>
              <a:xfrm>
                <a:off x="700" y="3488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195" name="Line 136"/>
              <p:cNvSpPr/>
              <p:nvPr/>
            </p:nvSpPr>
            <p:spPr>
              <a:xfrm>
                <a:off x="748" y="3440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179" name="Group 137"/>
            <p:cNvGrpSpPr/>
            <p:nvPr/>
          </p:nvGrpSpPr>
          <p:grpSpPr>
            <a:xfrm>
              <a:off x="3784" y="1931"/>
              <a:ext cx="123" cy="126"/>
              <a:chOff x="683" y="3417"/>
              <a:chExt cx="135" cy="138"/>
            </a:xfrm>
          </p:grpSpPr>
          <p:sp>
            <p:nvSpPr>
              <p:cNvPr id="5190" name="Oval 138"/>
              <p:cNvSpPr/>
              <p:nvPr/>
            </p:nvSpPr>
            <p:spPr>
              <a:xfrm>
                <a:off x="683" y="3417"/>
                <a:ext cx="135" cy="13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" pitchFamily="18" charset="0"/>
                </a:endParaRPr>
              </a:p>
            </p:txBody>
          </p:sp>
          <p:sp>
            <p:nvSpPr>
              <p:cNvPr id="5191" name="Line 139"/>
              <p:cNvSpPr/>
              <p:nvPr/>
            </p:nvSpPr>
            <p:spPr>
              <a:xfrm>
                <a:off x="700" y="3488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192" name="Line 140"/>
              <p:cNvSpPr/>
              <p:nvPr/>
            </p:nvSpPr>
            <p:spPr>
              <a:xfrm>
                <a:off x="748" y="3440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180" name="Group 141"/>
            <p:cNvGrpSpPr/>
            <p:nvPr/>
          </p:nvGrpSpPr>
          <p:grpSpPr>
            <a:xfrm>
              <a:off x="3968" y="1795"/>
              <a:ext cx="123" cy="126"/>
              <a:chOff x="683" y="3417"/>
              <a:chExt cx="135" cy="138"/>
            </a:xfrm>
          </p:grpSpPr>
          <p:sp>
            <p:nvSpPr>
              <p:cNvPr id="5187" name="Oval 142"/>
              <p:cNvSpPr/>
              <p:nvPr/>
            </p:nvSpPr>
            <p:spPr>
              <a:xfrm>
                <a:off x="683" y="3417"/>
                <a:ext cx="135" cy="13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" pitchFamily="18" charset="0"/>
                </a:endParaRPr>
              </a:p>
            </p:txBody>
          </p:sp>
          <p:sp>
            <p:nvSpPr>
              <p:cNvPr id="5188" name="Line 143"/>
              <p:cNvSpPr/>
              <p:nvPr/>
            </p:nvSpPr>
            <p:spPr>
              <a:xfrm>
                <a:off x="700" y="3488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189" name="Line 144"/>
              <p:cNvSpPr/>
              <p:nvPr/>
            </p:nvSpPr>
            <p:spPr>
              <a:xfrm>
                <a:off x="748" y="3440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181" name="Group 145"/>
            <p:cNvGrpSpPr/>
            <p:nvPr/>
          </p:nvGrpSpPr>
          <p:grpSpPr>
            <a:xfrm>
              <a:off x="4192" y="1743"/>
              <a:ext cx="123" cy="126"/>
              <a:chOff x="683" y="3417"/>
              <a:chExt cx="135" cy="138"/>
            </a:xfrm>
          </p:grpSpPr>
          <p:sp>
            <p:nvSpPr>
              <p:cNvPr id="5184" name="Oval 146"/>
              <p:cNvSpPr/>
              <p:nvPr/>
            </p:nvSpPr>
            <p:spPr>
              <a:xfrm>
                <a:off x="683" y="3417"/>
                <a:ext cx="135" cy="13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" pitchFamily="18" charset="0"/>
                </a:endParaRPr>
              </a:p>
            </p:txBody>
          </p:sp>
          <p:sp>
            <p:nvSpPr>
              <p:cNvPr id="5185" name="Line 147"/>
              <p:cNvSpPr/>
              <p:nvPr/>
            </p:nvSpPr>
            <p:spPr>
              <a:xfrm>
                <a:off x="700" y="3488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186" name="Line 148"/>
              <p:cNvSpPr/>
              <p:nvPr/>
            </p:nvSpPr>
            <p:spPr>
              <a:xfrm>
                <a:off x="748" y="3440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182" name="AutoShape 152"/>
            <p:cNvSpPr/>
            <p:nvPr/>
          </p:nvSpPr>
          <p:spPr>
            <a:xfrm>
              <a:off x="4169" y="1106"/>
              <a:ext cx="165" cy="2258"/>
            </a:xfrm>
            <a:prstGeom prst="upArrow">
              <a:avLst>
                <a:gd name="adj1" fmla="val 50000"/>
                <a:gd name="adj2" fmla="val 341994"/>
              </a:avLst>
            </a:prstGeom>
            <a:solidFill>
              <a:srgbClr val="FF6600"/>
            </a:solidFill>
            <a:ln w="25400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" pitchFamily="18" charset="0"/>
              </a:endParaRPr>
            </a:p>
          </p:txBody>
        </p:sp>
        <p:sp>
          <p:nvSpPr>
            <p:cNvPr id="5183" name="AutoShape 153"/>
            <p:cNvSpPr/>
            <p:nvPr/>
          </p:nvSpPr>
          <p:spPr>
            <a:xfrm>
              <a:off x="3163" y="2194"/>
              <a:ext cx="1801" cy="156"/>
            </a:xfrm>
            <a:prstGeom prst="leftArrow">
              <a:avLst>
                <a:gd name="adj1" fmla="val 50000"/>
                <a:gd name="adj2" fmla="val 288514"/>
              </a:avLst>
            </a:prstGeom>
            <a:solidFill>
              <a:srgbClr val="3333CC"/>
            </a:solidFill>
            <a:ln w="2540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914015" y="1622425"/>
            <a:ext cx="220408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 dirty="0">
                <a:latin typeface="Times" pitchFamily="18" charset="0"/>
                <a:sym typeface="+mn-ea"/>
              </a:rPr>
              <a:t>1</a:t>
            </a:r>
            <a:r>
              <a:rPr lang="zh-CN" altLang="en-US" sz="1600" dirty="0">
                <a:latin typeface="Times" pitchFamily="18" charset="0"/>
                <a:sym typeface="+mn-ea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Times" pitchFamily="18" charset="0"/>
                <a:sym typeface="+mn-ea"/>
              </a:rPr>
              <a:t>励磁电流</a:t>
            </a:r>
            <a:r>
              <a:rPr lang="zh-CN" altLang="en-US" sz="1600" dirty="0">
                <a:latin typeface="Times" pitchFamily="18" charset="0"/>
                <a:sym typeface="+mn-ea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Times" pitchFamily="18" charset="0"/>
                <a:sym typeface="+mn-ea"/>
              </a:rPr>
              <a:t>电枢</a:t>
            </a:r>
            <a:endParaRPr lang="zh-CN" altLang="en-US" sz="1600" dirty="0">
              <a:solidFill>
                <a:srgbClr val="FF0000"/>
              </a:solidFill>
              <a:latin typeface="Times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Times" pitchFamily="18" charset="0"/>
                <a:sym typeface="+mn-ea"/>
              </a:rPr>
              <a:t>     电流</a:t>
            </a:r>
            <a:r>
              <a:rPr lang="zh-CN" altLang="en-US" sz="1600" dirty="0">
                <a:latin typeface="Times" pitchFamily="18" charset="0"/>
                <a:sym typeface="+mn-ea"/>
              </a:rPr>
              <a:t>可分别控制，</a:t>
            </a:r>
            <a:endParaRPr lang="zh-CN" altLang="en-US" sz="1600" dirty="0">
              <a:latin typeface="Times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" pitchFamily="18" charset="0"/>
                <a:sym typeface="+mn-ea"/>
              </a:rPr>
              <a:t>     转矩控制性能好。</a:t>
            </a:r>
            <a:endParaRPr lang="zh-CN" altLang="en-US" sz="1600" dirty="0">
              <a:latin typeface="Times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" pitchFamily="18" charset="0"/>
                <a:sym typeface="+mn-ea"/>
              </a:rPr>
              <a:t>2</a:t>
            </a:r>
            <a:r>
              <a:rPr lang="zh-CN" altLang="en-US" sz="1600" dirty="0">
                <a:latin typeface="Times" pitchFamily="18" charset="0"/>
                <a:sym typeface="+mn-ea"/>
              </a:rPr>
              <a:t>、控制简单。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956310" y="3826510"/>
            <a:ext cx="2540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Times" pitchFamily="18" charset="0"/>
                <a:sym typeface="+mn-ea"/>
              </a:rPr>
              <a:t>直流电机结构</a:t>
            </a:r>
            <a:endParaRPr lang="zh-CN" altLang="en-US" dirty="0">
              <a:solidFill>
                <a:srgbClr val="0000FF"/>
              </a:solidFill>
              <a:latin typeface="Times" pitchFamily="18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580" y="1680210"/>
            <a:ext cx="2788920" cy="1739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8705" y="2836545"/>
            <a:ext cx="1491615" cy="5537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10530" y="3761740"/>
            <a:ext cx="2540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Times" pitchFamily="18" charset="0"/>
                <a:sym typeface="+mn-ea"/>
              </a:rPr>
              <a:t>直流电机控制结构</a:t>
            </a:r>
            <a:endParaRPr lang="zh-CN" altLang="en-US" dirty="0">
              <a:solidFill>
                <a:srgbClr val="0000FF"/>
              </a:solidFill>
              <a:latin typeface="Times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575" y="3133725"/>
            <a:ext cx="1780540" cy="165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17835" y="4773558"/>
            <a:ext cx="625848" cy="370161"/>
          </a:xfrm>
        </p:spPr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0" y="771525"/>
            <a:ext cx="741870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、直流电机控制</a:t>
            </a:r>
            <a:endParaRPr lang="zh-CN" altLang="en-US" sz="2400" b="1" dirty="0" smtClean="0">
              <a:solidFill>
                <a:srgbClr val="7030A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0" y="1179830"/>
            <a:ext cx="5107940" cy="1765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49070" y="3435350"/>
            <a:ext cx="276796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latin typeface="宋体" panose="02010600030101010101" pitchFamily="2" charset="-122"/>
                <a:sym typeface="+mn-ea"/>
              </a:rPr>
              <a:t>其中</a:t>
            </a:r>
            <a:r>
              <a:rPr lang="en-US" altLang="zh-CN" sz="1400" dirty="0">
                <a:latin typeface="宋体" panose="02010600030101010101" pitchFamily="2" charset="-122"/>
                <a:sym typeface="+mn-ea"/>
              </a:rPr>
              <a:t>ω</a:t>
            </a:r>
            <a:r>
              <a:rPr lang="en-US" altLang="zh-CN" sz="1400" baseline="30000" dirty="0">
                <a:latin typeface="宋体" panose="02010600030101010101" pitchFamily="2" charset="-122"/>
                <a:sym typeface="+mn-ea"/>
              </a:rPr>
              <a:t>*</a:t>
            </a:r>
            <a:r>
              <a:rPr lang="zh-CN" altLang="en-US" sz="1400" dirty="0">
                <a:latin typeface="宋体" panose="02010600030101010101" pitchFamily="2" charset="-122"/>
                <a:sym typeface="+mn-ea"/>
              </a:rPr>
              <a:t>是速度参考信号。误差</a:t>
            </a:r>
            <a:endParaRPr lang="zh-CN" altLang="en-US" sz="1400" dirty="0">
              <a:latin typeface="宋体" panose="02010600030101010101" pitchFamily="2" charset="-122"/>
              <a:sym typeface="+mn-ea"/>
            </a:endParaRPr>
          </a:p>
          <a:p>
            <a:r>
              <a:rPr lang="zh-CN" altLang="en-US" sz="1400" dirty="0">
                <a:latin typeface="宋体" panose="02010600030101010101" pitchFamily="2" charset="-122"/>
                <a:sym typeface="+mn-ea"/>
              </a:rPr>
              <a:t>信号输入到</a:t>
            </a:r>
            <a:r>
              <a:rPr lang="en-US" altLang="zh-CN" sz="1400" dirty="0">
                <a:latin typeface="宋体" panose="02010600030101010101" pitchFamily="2" charset="-122"/>
                <a:sym typeface="+mn-ea"/>
              </a:rPr>
              <a:t>PID</a:t>
            </a:r>
            <a:r>
              <a:rPr lang="zh-CN" altLang="en-US" sz="1400" dirty="0">
                <a:latin typeface="宋体" panose="02010600030101010101" pitchFamily="2" charset="-122"/>
                <a:sym typeface="+mn-ea"/>
              </a:rPr>
              <a:t>控制器中，</a:t>
            </a:r>
            <a:r>
              <a:rPr lang="en-US" altLang="zh-CN" sz="1400" dirty="0">
                <a:latin typeface="宋体" panose="02010600030101010101" pitchFamily="2" charset="-122"/>
                <a:sym typeface="+mn-ea"/>
              </a:rPr>
              <a:t>PID</a:t>
            </a:r>
            <a:endParaRPr lang="en-US" altLang="zh-CN" sz="1400" dirty="0">
              <a:latin typeface="宋体" panose="02010600030101010101" pitchFamily="2" charset="-122"/>
              <a:sym typeface="+mn-ea"/>
            </a:endParaRPr>
          </a:p>
          <a:p>
            <a:r>
              <a:rPr lang="zh-CN" altLang="en-US" sz="1400" dirty="0">
                <a:latin typeface="宋体" panose="02010600030101010101" pitchFamily="2" charset="-122"/>
                <a:sym typeface="+mn-ea"/>
              </a:rPr>
              <a:t>控制器的输出是一个占空比信</a:t>
            </a:r>
            <a:endParaRPr lang="zh-CN" altLang="en-US" sz="1400" dirty="0">
              <a:latin typeface="宋体" panose="02010600030101010101" pitchFamily="2" charset="-122"/>
              <a:sym typeface="+mn-ea"/>
            </a:endParaRPr>
          </a:p>
          <a:p>
            <a:r>
              <a:rPr lang="zh-CN" altLang="en-US" sz="1400" dirty="0">
                <a:latin typeface="宋体" panose="02010600030101010101" pitchFamily="2" charset="-122"/>
                <a:sym typeface="+mn-ea"/>
              </a:rPr>
              <a:t>号，然后输出到直流斩波器</a:t>
            </a:r>
            <a:r>
              <a:rPr lang="en-US" altLang="zh-CN" sz="1400" dirty="0">
                <a:latin typeface="宋体" panose="02010600030101010101" pitchFamily="2" charset="-122"/>
                <a:sym typeface="+mn-ea"/>
              </a:rPr>
              <a:t>A</a:t>
            </a:r>
            <a:r>
              <a:rPr lang="zh-CN" altLang="en-US" sz="1400" dirty="0">
                <a:latin typeface="宋体" panose="02010600030101010101" pitchFamily="2" charset="-122"/>
                <a:sym typeface="+mn-ea"/>
              </a:rPr>
              <a:t>，</a:t>
            </a:r>
            <a:endParaRPr lang="zh-CN" altLang="en-US" sz="1400" dirty="0">
              <a:latin typeface="宋体" panose="02010600030101010101" pitchFamily="2" charset="-122"/>
              <a:sym typeface="+mn-ea"/>
            </a:endParaRPr>
          </a:p>
          <a:p>
            <a:r>
              <a:rPr lang="en-US" altLang="zh-CN" sz="1400" dirty="0">
                <a:latin typeface="宋体" panose="02010600030101010101" pitchFamily="2" charset="-122"/>
                <a:sym typeface="+mn-ea"/>
              </a:rPr>
              <a:t>A</a:t>
            </a:r>
            <a:r>
              <a:rPr lang="zh-CN" altLang="en-US" sz="1400" dirty="0">
                <a:latin typeface="宋体" panose="02010600030101010101" pitchFamily="2" charset="-122"/>
                <a:sym typeface="+mn-ea"/>
              </a:rPr>
              <a:t>输出的是平均电压。</a:t>
            </a:r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1102995" y="2945130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直流电动机速度控制框图</a:t>
            </a:r>
            <a:endParaRPr lang="zh-CN" altLang="en-US" dirty="0">
              <a:solidFill>
                <a:srgbClr val="0000FF"/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7" name="Text Box 2"/>
          <p:cNvSpPr txBox="1"/>
          <p:nvPr/>
        </p:nvSpPr>
        <p:spPr>
          <a:xfrm>
            <a:off x="5471478" y="1107758"/>
            <a:ext cx="2672080" cy="306705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p>
            <a:r>
              <a:rPr lang="zh-CN" altLang="en-US" sz="1400" dirty="0">
                <a:solidFill>
                  <a:srgbClr val="0000FF"/>
                </a:solidFill>
                <a:latin typeface="宋体" panose="02010600030101010101" pitchFamily="2" charset="-122"/>
              </a:rPr>
              <a:t>直流电机及控制系统的优缺点：</a:t>
            </a:r>
            <a:endParaRPr lang="zh-CN" altLang="en-US" sz="14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Text Box 3"/>
          <p:cNvSpPr txBox="1"/>
          <p:nvPr/>
        </p:nvSpPr>
        <p:spPr>
          <a:xfrm>
            <a:off x="5481003" y="1431925"/>
            <a:ext cx="3694430" cy="1899920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p>
            <a:pPr marL="457200" indent="-457200"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pitchFamily="18" charset="0"/>
                <a:sym typeface="Symbol" panose="05050102010706020507" pitchFamily="18" charset="2"/>
              </a:rPr>
              <a:t>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优点：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</a:rPr>
              <a:t>   </a:t>
            </a:r>
            <a:r>
              <a:rPr lang="en-US" altLang="zh-CN" sz="1400" dirty="0">
                <a:latin typeface="Times New Roman" panose="02020603050405020304" pitchFamily="18" charset="0"/>
              </a:rPr>
              <a:t>1. </a:t>
            </a:r>
            <a:r>
              <a:rPr lang="zh-CN" altLang="en-US" sz="1400" dirty="0">
                <a:latin typeface="Times New Roman" panose="02020603050405020304" pitchFamily="18" charset="0"/>
              </a:rPr>
              <a:t>直流电机转矩控制性能优良。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</a:rPr>
              <a:t>   </a:t>
            </a:r>
            <a:r>
              <a:rPr lang="en-US" altLang="zh-CN" sz="1400" dirty="0">
                <a:latin typeface="Times New Roman" panose="02020603050405020304" pitchFamily="18" charset="0"/>
              </a:rPr>
              <a:t>2. </a:t>
            </a:r>
            <a:r>
              <a:rPr lang="zh-CN" altLang="en-US" sz="1400" dirty="0">
                <a:latin typeface="Times New Roman" panose="02020603050405020304" pitchFamily="18" charset="0"/>
              </a:rPr>
              <a:t>控制简单，回馈控制容易。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</a:rPr>
              <a:t>   </a:t>
            </a:r>
            <a:r>
              <a:rPr lang="en-US" altLang="zh-CN" sz="1400" dirty="0">
                <a:latin typeface="Times New Roman" panose="02020603050405020304" pitchFamily="18" charset="0"/>
              </a:rPr>
              <a:t>3. </a:t>
            </a:r>
            <a:r>
              <a:rPr lang="zh-CN" altLang="en-US" sz="1400" dirty="0">
                <a:latin typeface="Times New Roman" panose="02020603050405020304" pitchFamily="18" charset="0"/>
              </a:rPr>
              <a:t>功率变换器结构简单，使用功率器件少。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</a:rPr>
              <a:t>   </a:t>
            </a:r>
            <a:r>
              <a:rPr lang="en-US" altLang="zh-CN" sz="1400" dirty="0">
                <a:latin typeface="Times New Roman" panose="02020603050405020304" pitchFamily="18" charset="0"/>
              </a:rPr>
              <a:t>4. </a:t>
            </a:r>
            <a:r>
              <a:rPr lang="zh-CN" altLang="en-US" sz="1400" dirty="0">
                <a:latin typeface="Times New Roman" panose="02020603050405020304" pitchFamily="18" charset="0"/>
              </a:rPr>
              <a:t>控制器效率高，功率密度高。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</a:rPr>
              <a:t>   </a:t>
            </a:r>
            <a:r>
              <a:rPr lang="en-US" altLang="zh-CN" sz="1400" dirty="0">
                <a:latin typeface="Times New Roman" panose="02020603050405020304" pitchFamily="18" charset="0"/>
              </a:rPr>
              <a:t>5. </a:t>
            </a:r>
            <a:r>
              <a:rPr lang="zh-CN" altLang="en-US" sz="1400" dirty="0">
                <a:latin typeface="Times New Roman" panose="02020603050405020304" pitchFamily="18" charset="0"/>
              </a:rPr>
              <a:t>控制器体积小，重量轻，价格便宜。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</a:rPr>
              <a:t>   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9" name="Text Box 4"/>
          <p:cNvSpPr txBox="1"/>
          <p:nvPr/>
        </p:nvSpPr>
        <p:spPr>
          <a:xfrm>
            <a:off x="5555298" y="3331845"/>
            <a:ext cx="3161030" cy="866140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sz="1400" dirty="0">
                <a:latin typeface="Times" pitchFamily="18" charset="0"/>
                <a:sym typeface="Symbol" panose="05050102010706020507" pitchFamily="18" charset="2"/>
              </a:rPr>
              <a:t>  </a:t>
            </a:r>
            <a:r>
              <a:rPr lang="zh-CN" altLang="en-US" sz="1400" dirty="0">
                <a:solidFill>
                  <a:srgbClr val="FF0000"/>
                </a:solidFill>
                <a:latin typeface="Times" pitchFamily="18" charset="0"/>
                <a:sym typeface="Symbol" panose="05050102010706020507" pitchFamily="18" charset="2"/>
              </a:rPr>
              <a:t>缺点：</a:t>
            </a:r>
            <a:endParaRPr lang="zh-CN" altLang="en-US" sz="1400" dirty="0">
              <a:solidFill>
                <a:srgbClr val="FF0000"/>
              </a:solidFill>
              <a:latin typeface="Times" pitchFamily="18" charset="0"/>
              <a:sym typeface="Symbol" panose="05050102010706020507" pitchFamily="18" charset="2"/>
            </a:endParaRPr>
          </a:p>
          <a:p>
            <a:pPr indent="0">
              <a:lnSpc>
                <a:spcPct val="120000"/>
              </a:lnSpc>
              <a:buFont typeface="Symbol" panose="05050102010706020507" pitchFamily="18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sym typeface="Symbol" panose="05050102010706020507" pitchFamily="18" charset="2"/>
              </a:rPr>
              <a:t>1.</a:t>
            </a:r>
            <a:r>
              <a:rPr lang="zh-CN" altLang="en-US" sz="1400" dirty="0">
                <a:latin typeface="Times New Roman" panose="02020603050405020304" pitchFamily="18" charset="0"/>
                <a:sym typeface="Symbol" panose="05050102010706020507" pitchFamily="18" charset="2"/>
              </a:rPr>
              <a:t>可靠性低。</a:t>
            </a:r>
            <a:endParaRPr lang="zh-CN" altLang="en-US" sz="14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indent="0">
              <a:lnSpc>
                <a:spcPct val="120000"/>
              </a:lnSpc>
              <a:buFont typeface="Symbol" panose="05050102010706020507" pitchFamily="18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sym typeface="Symbol" panose="05050102010706020507" pitchFamily="18" charset="2"/>
              </a:rPr>
              <a:t>2.</a:t>
            </a:r>
            <a:r>
              <a:rPr lang="zh-CN" altLang="en-US" sz="1400" dirty="0">
                <a:latin typeface="Times New Roman" panose="02020603050405020304" pitchFamily="18" charset="0"/>
                <a:sym typeface="Symbol" panose="05050102010706020507" pitchFamily="18" charset="2"/>
              </a:rPr>
              <a:t>电机转速低、体积大，维护成本高。</a:t>
            </a:r>
            <a:endParaRPr lang="zh-CN" altLang="en-US" sz="14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60685" y="4552578"/>
            <a:ext cx="625848" cy="370161"/>
          </a:xfrm>
        </p:spPr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13517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059180"/>
            <a:ext cx="3607435" cy="2191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39165" y="3429000"/>
            <a:ext cx="22275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1600" b="1" kern="1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交流电机控制系统框图</a:t>
            </a:r>
            <a:endParaRPr lang="zh-CN" altLang="zh-CN" sz="1600" b="1" kern="1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619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35" y="1026795"/>
            <a:ext cx="4726940" cy="2255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5437188" y="3429000"/>
            <a:ext cx="2432050" cy="33718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交流电机控制器主电路图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75510" y="3833495"/>
            <a:ext cx="38608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控制器由</a:t>
            </a:r>
            <a:r>
              <a:rPr lang="zh-CN" altLang="zh-CN" b="1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功率变换器及控制电路</a:t>
            </a:r>
            <a:r>
              <a:rPr lang="zh-CN" altLang="zh-CN" b="1" kern="10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组成</a:t>
            </a:r>
            <a:endParaRPr lang="zh-CN" altLang="zh-CN" b="1" kern="10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zh-CN" b="1" kern="10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驱动电机由</a:t>
            </a:r>
            <a:r>
              <a:rPr lang="zh-CN" altLang="zh-CN" b="1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电机及相应的传感器</a:t>
            </a:r>
            <a:r>
              <a:rPr lang="zh-CN" altLang="zh-CN" b="1" kern="10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组成</a:t>
            </a:r>
            <a:endParaRPr lang="zh-CN" altLang="en-US"/>
          </a:p>
        </p:txBody>
      </p:sp>
      <p:pic>
        <p:nvPicPr>
          <p:cNvPr id="136195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010" y="3383915"/>
            <a:ext cx="1499235" cy="116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grpSp>
        <p:nvGrpSpPr>
          <p:cNvPr id="487428" name="组合 487427"/>
          <p:cNvGrpSpPr/>
          <p:nvPr/>
        </p:nvGrpSpPr>
        <p:grpSpPr>
          <a:xfrm>
            <a:off x="441960" y="1068070"/>
            <a:ext cx="3314700" cy="2952520"/>
            <a:chOff x="1519" y="1207"/>
            <a:chExt cx="3260" cy="2830"/>
          </a:xfrm>
        </p:grpSpPr>
        <p:sp>
          <p:nvSpPr>
            <p:cNvPr id="17412" name="直接连接符 487428"/>
            <p:cNvSpPr/>
            <p:nvPr/>
          </p:nvSpPr>
          <p:spPr>
            <a:xfrm flipV="1">
              <a:off x="2925" y="1253"/>
              <a:ext cx="817" cy="1406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graphicFrame>
          <p:nvGraphicFramePr>
            <p:cNvPr id="17413" name="内容占位符 487429"/>
            <p:cNvGraphicFramePr>
              <a:graphicFrameLocks noGrp="1"/>
            </p:cNvGraphicFramePr>
            <p:nvPr>
              <p:ph idx="4294967295"/>
            </p:nvPr>
          </p:nvGraphicFramePr>
          <p:xfrm>
            <a:off x="1615" y="1329"/>
            <a:ext cx="3008" cy="2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1" imgW="6479540" imgH="5689600" progId="Visio.Drawing.6">
                    <p:embed/>
                  </p:oleObj>
                </mc:Choice>
                <mc:Fallback>
                  <p:oleObj name="" r:id="rId1" imgW="6479540" imgH="5689600" progId="Visio.Drawing.6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15" y="1329"/>
                          <a:ext cx="3008" cy="2640"/>
                        </a:xfrm>
                        <a:prstGeom prst="rect">
                          <a:avLst/>
                        </a:prstGeom>
                        <a:noFill/>
                        <a:ln w="38100"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4" name="椭圆 487430"/>
            <p:cNvSpPr/>
            <p:nvPr/>
          </p:nvSpPr>
          <p:spPr>
            <a:xfrm>
              <a:off x="1837" y="3558"/>
              <a:ext cx="45" cy="46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5" name="椭圆 487431"/>
            <p:cNvSpPr/>
            <p:nvPr/>
          </p:nvSpPr>
          <p:spPr>
            <a:xfrm>
              <a:off x="2005" y="1517"/>
              <a:ext cx="45" cy="46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6" name="椭圆 487432"/>
            <p:cNvSpPr/>
            <p:nvPr/>
          </p:nvSpPr>
          <p:spPr>
            <a:xfrm>
              <a:off x="2283" y="1861"/>
              <a:ext cx="45" cy="46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7" name="椭圆 487433"/>
            <p:cNvSpPr/>
            <p:nvPr/>
          </p:nvSpPr>
          <p:spPr>
            <a:xfrm>
              <a:off x="3878" y="2734"/>
              <a:ext cx="45" cy="46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8" name="椭圆 487434"/>
            <p:cNvSpPr/>
            <p:nvPr/>
          </p:nvSpPr>
          <p:spPr>
            <a:xfrm>
              <a:off x="4319" y="2750"/>
              <a:ext cx="45" cy="46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9" name="椭圆 487435"/>
            <p:cNvSpPr/>
            <p:nvPr/>
          </p:nvSpPr>
          <p:spPr>
            <a:xfrm>
              <a:off x="2154" y="3257"/>
              <a:ext cx="45" cy="46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20" name="文本框 487436"/>
            <p:cNvSpPr txBox="1"/>
            <p:nvPr/>
          </p:nvSpPr>
          <p:spPr>
            <a:xfrm>
              <a:off x="4546" y="2626"/>
              <a:ext cx="233" cy="4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21" name="文本框 487437"/>
            <p:cNvSpPr txBox="1"/>
            <p:nvPr/>
          </p:nvSpPr>
          <p:spPr>
            <a:xfrm>
              <a:off x="1740" y="1207"/>
              <a:ext cx="233" cy="4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22" name="文本框 487438"/>
            <p:cNvSpPr txBox="1"/>
            <p:nvPr/>
          </p:nvSpPr>
          <p:spPr>
            <a:xfrm>
              <a:off x="1519" y="3596"/>
              <a:ext cx="244" cy="4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 i="1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23" name="文本框 487439"/>
            <p:cNvSpPr txBox="1"/>
            <p:nvPr/>
          </p:nvSpPr>
          <p:spPr>
            <a:xfrm>
              <a:off x="4014" y="2236"/>
              <a:ext cx="212" cy="3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000">
                  <a:latin typeface="Tahoma" panose="020B0604030504040204" pitchFamily="34" charset="0"/>
                  <a:ea typeface="宋体" panose="02010600030101010101" pitchFamily="2" charset="-122"/>
                </a:rPr>
                <a:t>A</a:t>
              </a:r>
              <a:endParaRPr lang="en-US" altLang="zh-CN" sz="2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24" name="文本框 487440"/>
            <p:cNvSpPr txBox="1"/>
            <p:nvPr/>
          </p:nvSpPr>
          <p:spPr>
            <a:xfrm>
              <a:off x="1791" y="1842"/>
              <a:ext cx="210" cy="3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000">
                  <a:latin typeface="Tahoma" panose="020B0604030504040204" pitchFamily="34" charset="0"/>
                  <a:ea typeface="宋体" panose="02010600030101010101" pitchFamily="2" charset="-122"/>
                </a:rPr>
                <a:t>B</a:t>
              </a:r>
              <a:endParaRPr lang="en-US" altLang="zh-CN" sz="2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25" name="文本框 487441"/>
            <p:cNvSpPr txBox="1"/>
            <p:nvPr/>
          </p:nvSpPr>
          <p:spPr>
            <a:xfrm>
              <a:off x="2229" y="3529"/>
              <a:ext cx="212" cy="3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000">
                  <a:latin typeface="Tahoma" panose="020B0604030504040204" pitchFamily="34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26" name="文本框 487442"/>
            <p:cNvSpPr txBox="1"/>
            <p:nvPr/>
          </p:nvSpPr>
          <p:spPr>
            <a:xfrm>
              <a:off x="4039" y="2688"/>
              <a:ext cx="261" cy="6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27" name="文本框 487443"/>
            <p:cNvSpPr txBox="1"/>
            <p:nvPr/>
          </p:nvSpPr>
          <p:spPr>
            <a:xfrm>
              <a:off x="2146" y="1464"/>
              <a:ext cx="254" cy="6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28" name="文本框 487444"/>
            <p:cNvSpPr txBox="1"/>
            <p:nvPr/>
          </p:nvSpPr>
          <p:spPr>
            <a:xfrm>
              <a:off x="1829" y="3158"/>
              <a:ext cx="254" cy="6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29" name="文本框 487445"/>
            <p:cNvSpPr txBox="1"/>
            <p:nvPr/>
          </p:nvSpPr>
          <p:spPr>
            <a:xfrm>
              <a:off x="3742" y="1220"/>
              <a:ext cx="233" cy="4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30" name="文本框 487446"/>
            <p:cNvSpPr txBox="1"/>
            <p:nvPr/>
          </p:nvSpPr>
          <p:spPr>
            <a:xfrm>
              <a:off x="2744" y="1558"/>
              <a:ext cx="372" cy="6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l-GR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lang="en-US" altLang="zh-CN" sz="24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aseline="-250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006850" y="1017905"/>
            <a:ext cx="4774565" cy="3080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None/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rgbClr val="003F88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如果能将交流电机的物理模型等效地变换成类似直流电机的模式，分析和控制就可以大大简化。坐标变换正是按照这条思路进行的。</a:t>
            </a:r>
            <a:endParaRPr lang="zh-CN" altLang="en-US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        众所周知，交流电机三相对称的静止绕组 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A 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 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通以三相平衡的正弦电流时，所产生的合成磁动势是旋转磁动势</a:t>
            </a:r>
            <a:r>
              <a:rPr lang="en-US" altLang="zh-CN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它在空间呈正弦分布，以同步转速</a:t>
            </a:r>
            <a:r>
              <a:rPr lang="el-GR" altLang="zh-CN" b="1" i="1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（即电流的角频率）顺着 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A-B-C</a:t>
            </a:r>
            <a:r>
              <a:rPr lang="en-US" altLang="zh-CN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的相序旋转。</a:t>
            </a:r>
            <a:endParaRPr lang="zh-CN" altLang="en-US" b="1" dirty="0">
              <a:solidFill>
                <a:srgbClr val="7030A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9940" y="4227830"/>
            <a:ext cx="212725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图 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a   </a:t>
            </a:r>
            <a:r>
              <a:rPr lang="zh-CN" altLang="en-US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ahoma" panose="020B0604030504040204" pitchFamily="34" charset="0"/>
                <a:sym typeface="+mn-ea"/>
              </a:rPr>
              <a:t>三相交流绕组</a:t>
            </a:r>
            <a:endParaRPr lang="zh-CN" altLang="en-US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l"/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9710" y="1078230"/>
            <a:ext cx="2694305" cy="3207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5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       </a:t>
            </a:r>
            <a:r>
              <a:rPr lang="zh-CN" altLang="en-US" sz="1600" b="1" dirty="0">
                <a:latin typeface="Times New Roman" panose="02020603050405020304" pitchFamily="18" charset="0"/>
                <a:sym typeface="+mn-ea"/>
              </a:rPr>
              <a:t>旋转磁动势并不一定非要三相不可，除单相以外，二相、三相、四相等任意对称的多相绕组，通以平衡的多相电流，都能产生旋转磁动势，当然以两相最为简单。</a:t>
            </a:r>
            <a:endParaRPr lang="zh-CN" altLang="en-US" sz="1600" b="1" dirty="0">
              <a:latin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None/>
            </a:pPr>
            <a:r>
              <a:rPr lang="zh-CN" altLang="en-US" sz="1600" b="1" dirty="0">
                <a:latin typeface="Times New Roman" panose="02020603050405020304" pitchFamily="18" charset="0"/>
                <a:sym typeface="+mn-ea"/>
              </a:rPr>
              <a:t>       在这里，不同电机模型彼此</a:t>
            </a:r>
            <a:r>
              <a:rPr lang="zh-CN" altLang="en-US" sz="1600" b="1" u="sng" dirty="0">
                <a:solidFill>
                  <a:schemeClr val="hlink"/>
                </a:solidFill>
                <a:latin typeface="Times New Roman" panose="02020603050405020304" pitchFamily="18" charset="0"/>
                <a:sym typeface="+mn-ea"/>
              </a:rPr>
              <a:t>等效的原则</a:t>
            </a:r>
            <a:r>
              <a:rPr lang="zh-CN" altLang="en-US" sz="1600" b="1" dirty="0">
                <a:latin typeface="Times New Roman" panose="02020603050405020304" pitchFamily="18" charset="0"/>
                <a:sym typeface="+mn-ea"/>
              </a:rPr>
              <a:t>是：</a:t>
            </a:r>
            <a:r>
              <a:rPr lang="zh-CN" altLang="en-US" sz="1600" b="1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在不同坐标下所产生的磁动势完全一致</a:t>
            </a:r>
            <a:endParaRPr lang="zh-CN" altLang="en-US" sz="1600"/>
          </a:p>
        </p:txBody>
      </p:sp>
      <p:grpSp>
        <p:nvGrpSpPr>
          <p:cNvPr id="489503" name="组合 489502"/>
          <p:cNvGrpSpPr/>
          <p:nvPr/>
        </p:nvGrpSpPr>
        <p:grpSpPr>
          <a:xfrm>
            <a:off x="2555875" y="1070155"/>
            <a:ext cx="3048000" cy="3245940"/>
            <a:chOff x="1454" y="1358"/>
            <a:chExt cx="3104" cy="2435"/>
          </a:xfrm>
        </p:grpSpPr>
        <p:sp>
          <p:nvSpPr>
            <p:cNvPr id="19460" name="直接连接符 489475"/>
            <p:cNvSpPr/>
            <p:nvPr/>
          </p:nvSpPr>
          <p:spPr>
            <a:xfrm flipV="1">
              <a:off x="2741" y="1842"/>
              <a:ext cx="0" cy="141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miter/>
              <a:headEnd type="none" w="med" len="med"/>
              <a:tailEnd type="none" w="med" len="med"/>
            </a:ln>
          </p:spPr>
        </p:sp>
        <p:sp>
          <p:nvSpPr>
            <p:cNvPr id="19461" name="直接连接符 489476"/>
            <p:cNvSpPr/>
            <p:nvPr/>
          </p:nvSpPr>
          <p:spPr>
            <a:xfrm flipV="1">
              <a:off x="1454" y="2567"/>
              <a:ext cx="2812" cy="0"/>
            </a:xfrm>
            <a:prstGeom prst="line">
              <a:avLst/>
            </a:prstGeom>
            <a:ln w="12700" cap="flat" cmpd="sng">
              <a:solidFill>
                <a:srgbClr val="0066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9462" name="文本框 489477"/>
            <p:cNvSpPr txBox="1"/>
            <p:nvPr/>
          </p:nvSpPr>
          <p:spPr>
            <a:xfrm>
              <a:off x="4265" y="2479"/>
              <a:ext cx="293" cy="3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endParaRPr lang="en-US" altLang="zh-CN" sz="2400" i="1">
                <a:solidFill>
                  <a:srgbClr val="0066FF"/>
                </a:solidFill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463" name="文本框 489478"/>
            <p:cNvSpPr txBox="1"/>
            <p:nvPr/>
          </p:nvSpPr>
          <p:spPr>
            <a:xfrm>
              <a:off x="2390" y="1358"/>
              <a:ext cx="219" cy="3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lang="en-US" altLang="zh-CN" sz="2400" i="1">
                <a:solidFill>
                  <a:srgbClr val="0066FF"/>
                </a:solidFill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464" name="直接连接符 489479"/>
            <p:cNvSpPr/>
            <p:nvPr/>
          </p:nvSpPr>
          <p:spPr>
            <a:xfrm flipV="1">
              <a:off x="2741" y="1425"/>
              <a:ext cx="0" cy="2368"/>
            </a:xfrm>
            <a:prstGeom prst="line">
              <a:avLst/>
            </a:prstGeom>
            <a:ln w="12700" cap="flat" cmpd="sng">
              <a:solidFill>
                <a:srgbClr val="0066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9465" name="文本框 489480"/>
            <p:cNvSpPr txBox="1"/>
            <p:nvPr/>
          </p:nvSpPr>
          <p:spPr>
            <a:xfrm>
              <a:off x="3994" y="1607"/>
              <a:ext cx="253" cy="3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66" name="直接连接符 489481"/>
            <p:cNvSpPr/>
            <p:nvPr/>
          </p:nvSpPr>
          <p:spPr>
            <a:xfrm flipV="1">
              <a:off x="2745" y="1751"/>
              <a:ext cx="1271" cy="817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9467" name="文本框 489482"/>
            <p:cNvSpPr txBox="1"/>
            <p:nvPr/>
          </p:nvSpPr>
          <p:spPr>
            <a:xfrm>
              <a:off x="2430" y="1836"/>
              <a:ext cx="358" cy="3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>
                  <a:latin typeface="Tahoma" panose="020B060403050404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lang="en-US" altLang="en-US" sz="2400" dirty="0"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9468" name="内容占位符 489483"/>
            <p:cNvGraphicFramePr>
              <a:graphicFrameLocks noGrp="1"/>
            </p:cNvGraphicFramePr>
            <p:nvPr>
              <p:ph sz="quarter" idx="4294967295"/>
            </p:nvPr>
          </p:nvGraphicFramePr>
          <p:xfrm>
            <a:off x="2650" y="1752"/>
            <a:ext cx="155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1" imgW="394970" imgH="2032000" progId="Visio.Drawing.6">
                    <p:embed/>
                  </p:oleObj>
                </mc:Choice>
                <mc:Fallback>
                  <p:oleObj name="" r:id="rId1" imgW="394970" imgH="2032000" progId="Visio.Drawing.6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50" y="1752"/>
                          <a:ext cx="155" cy="496"/>
                        </a:xfrm>
                        <a:prstGeom prst="rect">
                          <a:avLst/>
                        </a:prstGeom>
                        <a:noFill/>
                        <a:ln w="38100"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9" name="直接连接符 489484"/>
            <p:cNvSpPr/>
            <p:nvPr/>
          </p:nvSpPr>
          <p:spPr>
            <a:xfrm>
              <a:off x="2769" y="1760"/>
              <a:ext cx="10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9470" name="直接连接符 489485"/>
            <p:cNvSpPr/>
            <p:nvPr/>
          </p:nvSpPr>
          <p:spPr>
            <a:xfrm>
              <a:off x="2769" y="2240"/>
              <a:ext cx="10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9471" name="椭圆 489486"/>
            <p:cNvSpPr/>
            <p:nvPr/>
          </p:nvSpPr>
          <p:spPr>
            <a:xfrm>
              <a:off x="2873" y="2220"/>
              <a:ext cx="34" cy="34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2" name="椭圆 489487"/>
            <p:cNvSpPr/>
            <p:nvPr/>
          </p:nvSpPr>
          <p:spPr>
            <a:xfrm>
              <a:off x="2873" y="1743"/>
              <a:ext cx="34" cy="33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3" name="文本框 489488"/>
            <p:cNvSpPr txBox="1"/>
            <p:nvPr/>
          </p:nvSpPr>
          <p:spPr>
            <a:xfrm>
              <a:off x="2886" y="1863"/>
              <a:ext cx="292" cy="52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474" name="直接连接符 489489"/>
            <p:cNvSpPr/>
            <p:nvPr/>
          </p:nvSpPr>
          <p:spPr>
            <a:xfrm>
              <a:off x="2787" y="2183"/>
              <a:ext cx="104" cy="0"/>
            </a:xfrm>
            <a:prstGeom prst="line">
              <a:avLst/>
            </a:prstGeom>
            <a:ln w="12700" cap="flat" cmpd="sng">
              <a:solidFill>
                <a:srgbClr val="FF3300"/>
              </a:solidFill>
              <a:prstDash val="solid"/>
              <a:miter/>
              <a:headEnd type="triangle" w="med" len="med"/>
              <a:tailEnd type="none" w="med" len="med"/>
            </a:ln>
          </p:spPr>
        </p:sp>
        <p:grpSp>
          <p:nvGrpSpPr>
            <p:cNvPr id="19475" name="组合 489490"/>
            <p:cNvGrpSpPr/>
            <p:nvPr/>
          </p:nvGrpSpPr>
          <p:grpSpPr>
            <a:xfrm>
              <a:off x="3223" y="2256"/>
              <a:ext cx="643" cy="713"/>
              <a:chOff x="3230" y="2038"/>
              <a:chExt cx="643" cy="713"/>
            </a:xfrm>
          </p:grpSpPr>
          <p:graphicFrame>
            <p:nvGraphicFramePr>
              <p:cNvPr id="19476" name="内容占位符 489491"/>
              <p:cNvGraphicFramePr>
                <a:graphicFrameLocks noGrp="1"/>
              </p:cNvGraphicFramePr>
              <p:nvPr>
                <p:ph sz="quarter" idx="4294967295"/>
              </p:nvPr>
            </p:nvGraphicFramePr>
            <p:xfrm>
              <a:off x="3236" y="2299"/>
              <a:ext cx="606" cy="1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8" name="" r:id="rId3" imgW="1512570" imgH="304800" progId="Visio.Drawing.6">
                      <p:embed/>
                    </p:oleObj>
                  </mc:Choice>
                  <mc:Fallback>
                    <p:oleObj name="" r:id="rId3" imgW="1512570" imgH="304800" progId="Visio.Drawing.6">
                      <p:embed/>
                      <p:pic>
                        <p:nvPicPr>
                          <p:cNvPr id="0" name="图片 307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236" y="2299"/>
                            <a:ext cx="606" cy="11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77" name="直接连接符 489492"/>
              <p:cNvSpPr/>
              <p:nvPr/>
            </p:nvSpPr>
            <p:spPr>
              <a:xfrm rot="-5400000">
                <a:off x="3195" y="2442"/>
                <a:ext cx="101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9478" name="直接连接符 489493"/>
              <p:cNvSpPr/>
              <p:nvPr/>
            </p:nvSpPr>
            <p:spPr>
              <a:xfrm rot="-5400000">
                <a:off x="3776" y="2442"/>
                <a:ext cx="101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9479" name="椭圆 489494"/>
              <p:cNvSpPr/>
              <p:nvPr/>
            </p:nvSpPr>
            <p:spPr>
              <a:xfrm>
                <a:off x="3808" y="2494"/>
                <a:ext cx="34" cy="33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80" name="椭圆 489495"/>
              <p:cNvSpPr/>
              <p:nvPr/>
            </p:nvSpPr>
            <p:spPr>
              <a:xfrm>
                <a:off x="3230" y="2499"/>
                <a:ext cx="34" cy="34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81" name="文本框 489496"/>
              <p:cNvSpPr txBox="1"/>
              <p:nvPr/>
            </p:nvSpPr>
            <p:spPr>
              <a:xfrm>
                <a:off x="3437" y="2038"/>
                <a:ext cx="383" cy="3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ahoma" panose="020B0604030504040204" pitchFamily="34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</a:t>
                </a:r>
                <a:endParaRPr lang="en-US" altLang="en-US" sz="2400" dirty="0">
                  <a:latin typeface="Tahoma" panose="020B0604030504040204" pitchFamily="34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9482" name="文本框 489497"/>
              <p:cNvSpPr txBox="1"/>
              <p:nvPr/>
            </p:nvSpPr>
            <p:spPr>
              <a:xfrm>
                <a:off x="3469" y="2408"/>
                <a:ext cx="404" cy="3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</a:t>
                </a:r>
                <a:endPara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9483" name="直接连接符 489498"/>
              <p:cNvSpPr/>
              <p:nvPr/>
            </p:nvSpPr>
            <p:spPr>
              <a:xfrm rot="-5400000">
                <a:off x="3249" y="2461"/>
                <a:ext cx="100" cy="0"/>
              </a:xfrm>
              <a:prstGeom prst="line">
                <a:avLst/>
              </a:prstGeom>
              <a:ln w="12700" cap="flat" cmpd="sng">
                <a:solidFill>
                  <a:srgbClr val="FF3300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</p:grpSp>
        <p:sp>
          <p:nvSpPr>
            <p:cNvPr id="19484" name="任意多边形 489499"/>
            <p:cNvSpPr/>
            <p:nvPr/>
          </p:nvSpPr>
          <p:spPr>
            <a:xfrm>
              <a:off x="3541" y="1879"/>
              <a:ext cx="226" cy="227"/>
            </a:xfrm>
            <a:custGeom>
              <a:avLst/>
              <a:gdLst/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FF3300"/>
              </a:solidFill>
              <a:prstDash val="solid"/>
              <a:miter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5" name="文本框 489500"/>
            <p:cNvSpPr txBox="1"/>
            <p:nvPr/>
          </p:nvSpPr>
          <p:spPr>
            <a:xfrm>
              <a:off x="3187" y="1617"/>
              <a:ext cx="601" cy="3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l-GR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lang="en-US" altLang="zh-CN" sz="24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aseline="-250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487" name="矩形 489503"/>
          <p:cNvSpPr/>
          <p:nvPr/>
        </p:nvSpPr>
        <p:spPr>
          <a:xfrm>
            <a:off x="6083935" y="1159510"/>
            <a:ext cx="2406015" cy="29838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两相静止绕组 </a:t>
            </a:r>
            <a:r>
              <a:rPr lang="en-US" altLang="zh-CN" sz="1600" b="1" i="1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 </a:t>
            </a:r>
            <a:r>
              <a:rPr lang="zh-CN" alt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sz="1600" b="1" i="1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 </a:t>
            </a:r>
            <a:r>
              <a:rPr lang="zh-CN" alt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，它们在空间互差</a:t>
            </a:r>
            <a:r>
              <a:rPr lang="en-US" altLang="zh-CN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90°</a:t>
            </a:r>
            <a:r>
              <a:rPr lang="zh-CN" alt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，通以时间上互差</a:t>
            </a:r>
            <a:r>
              <a:rPr lang="en-US" altLang="zh-CN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90°</a:t>
            </a:r>
            <a:r>
              <a:rPr lang="zh-CN" alt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的两相平衡交流电流，也产生旋转磁动势 </a:t>
            </a:r>
            <a:r>
              <a:rPr lang="en-US" altLang="zh-CN" sz="1600" b="1" i="1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zh-CN" altLang="en-US" sz="1600" b="1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1600" b="1">
              <a:solidFill>
                <a:schemeClr val="accent4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1600" b="1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b="1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当两个旋转磁动势大小和转速都相等时，即认为图</a:t>
            </a:r>
            <a:r>
              <a:rPr lang="en-US" altLang="zh-CN" sz="1600" b="1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的两相绕组与图</a:t>
            </a:r>
            <a:r>
              <a:rPr lang="en-US" altLang="zh-CN" sz="1600" b="1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的三相绕组等效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 </a:t>
            </a:r>
            <a:endParaRPr lang="zh-CN" altLang="en-US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06395" y="4316095"/>
            <a:ext cx="31686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图 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等效的两相交流电机绕组</a:t>
            </a:r>
            <a:endParaRPr lang="zh-CN" altLang="en-US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8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grpSp>
        <p:nvGrpSpPr>
          <p:cNvPr id="491524" name="组合 491523"/>
          <p:cNvGrpSpPr/>
          <p:nvPr/>
        </p:nvGrpSpPr>
        <p:grpSpPr>
          <a:xfrm>
            <a:off x="482600" y="792480"/>
            <a:ext cx="2592705" cy="2966720"/>
            <a:chOff x="567" y="1433"/>
            <a:chExt cx="1964" cy="2315"/>
          </a:xfrm>
        </p:grpSpPr>
        <p:graphicFrame>
          <p:nvGraphicFramePr>
            <p:cNvPr id="20484" name="内容占位符 491524"/>
            <p:cNvGraphicFramePr>
              <a:graphicFrameLocks noGrp="1"/>
            </p:cNvGraphicFramePr>
            <p:nvPr>
              <p:ph sz="half" idx="4294967295"/>
            </p:nvPr>
          </p:nvGraphicFramePr>
          <p:xfrm>
            <a:off x="567" y="1531"/>
            <a:ext cx="1813" cy="2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1" imgW="3872230" imgH="4820285" progId="Visio.Drawing.6">
                    <p:embed/>
                  </p:oleObj>
                </mc:Choice>
                <mc:Fallback>
                  <p:oleObj name="" r:id="rId1" imgW="3872230" imgH="4820285" progId="Visio.Drawing.6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67" y="1531"/>
                          <a:ext cx="1813" cy="2217"/>
                        </a:xfrm>
                        <a:prstGeom prst="rect">
                          <a:avLst/>
                        </a:prstGeom>
                        <a:noFill/>
                        <a:ln w="38100"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5" name="椭圆 491525"/>
            <p:cNvSpPr/>
            <p:nvPr/>
          </p:nvSpPr>
          <p:spPr>
            <a:xfrm>
              <a:off x="1294" y="2563"/>
              <a:ext cx="40" cy="4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6" name="椭圆 491526"/>
            <p:cNvSpPr/>
            <p:nvPr/>
          </p:nvSpPr>
          <p:spPr>
            <a:xfrm>
              <a:off x="1021" y="2229"/>
              <a:ext cx="39" cy="4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椭圆 491527"/>
            <p:cNvSpPr/>
            <p:nvPr/>
          </p:nvSpPr>
          <p:spPr>
            <a:xfrm>
              <a:off x="1721" y="2706"/>
              <a:ext cx="39" cy="4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8" name="椭圆 491528"/>
            <p:cNvSpPr/>
            <p:nvPr/>
          </p:nvSpPr>
          <p:spPr>
            <a:xfrm>
              <a:off x="2027" y="2391"/>
              <a:ext cx="40" cy="4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9" name="文本框 491529"/>
            <p:cNvSpPr txBox="1"/>
            <p:nvPr/>
          </p:nvSpPr>
          <p:spPr>
            <a:xfrm>
              <a:off x="1111" y="1637"/>
              <a:ext cx="304" cy="5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l-GR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sz="24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aseline="-250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文本框 491530"/>
            <p:cNvSpPr txBox="1"/>
            <p:nvPr/>
          </p:nvSpPr>
          <p:spPr>
            <a:xfrm>
              <a:off x="1843" y="1433"/>
              <a:ext cx="227" cy="3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1" name="文本框 491531"/>
            <p:cNvSpPr txBox="1"/>
            <p:nvPr/>
          </p:nvSpPr>
          <p:spPr>
            <a:xfrm>
              <a:off x="2324" y="1944"/>
              <a:ext cx="207" cy="3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 i="1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2" name="文本框 491532"/>
            <p:cNvSpPr txBox="1"/>
            <p:nvPr/>
          </p:nvSpPr>
          <p:spPr>
            <a:xfrm>
              <a:off x="695" y="1815"/>
              <a:ext cx="206" cy="3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endParaRPr lang="en-US" altLang="zh-CN" sz="2400" i="1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3" name="文本框 491533"/>
            <p:cNvSpPr txBox="1"/>
            <p:nvPr/>
          </p:nvSpPr>
          <p:spPr>
            <a:xfrm>
              <a:off x="1865" y="2484"/>
              <a:ext cx="263" cy="5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 err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m</a:t>
              </a:r>
              <a:endPara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494" name="文本框 491534"/>
            <p:cNvSpPr txBox="1"/>
            <p:nvPr/>
          </p:nvSpPr>
          <p:spPr>
            <a:xfrm>
              <a:off x="1166" y="2195"/>
              <a:ext cx="200" cy="5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endPara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495" name="文本框 491535"/>
            <p:cNvSpPr txBox="1"/>
            <p:nvPr/>
          </p:nvSpPr>
          <p:spPr>
            <a:xfrm>
              <a:off x="1595" y="2189"/>
              <a:ext cx="233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000">
                  <a:latin typeface="Tahoma" panose="020B0604030504040204" pitchFamily="34" charset="0"/>
                  <a:ea typeface="宋体" panose="02010600030101010101" pitchFamily="2" charset="-122"/>
                </a:rPr>
                <a:t>M</a:t>
              </a:r>
              <a:endParaRPr lang="en-US" altLang="zh-CN" sz="2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6" name="文本框 491536"/>
            <p:cNvSpPr txBox="1"/>
            <p:nvPr/>
          </p:nvSpPr>
          <p:spPr>
            <a:xfrm>
              <a:off x="864" y="2528"/>
              <a:ext cx="204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000">
                  <a:latin typeface="Tahoma" panose="020B0604030504040204" pitchFamily="34" charset="0"/>
                  <a:ea typeface="宋体" panose="02010600030101010101" pitchFamily="2" charset="-122"/>
                </a:rPr>
                <a:t>T</a:t>
              </a:r>
              <a:endParaRPr lang="en-US" altLang="zh-CN" sz="2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482" name="标题 491522"/>
          <p:cNvSpPr>
            <a:spLocks noGrp="1" noRot="1"/>
          </p:cNvSpPr>
          <p:nvPr>
            <p:ph type="title"/>
          </p:nvPr>
        </p:nvSpPr>
        <p:spPr>
          <a:xfrm>
            <a:off x="-36195" y="3795395"/>
            <a:ext cx="3879850" cy="579120"/>
          </a:xfrm>
        </p:spPr>
        <p:txBody>
          <a:bodyPr anchor="ctr" anchorCtr="0"/>
          <a:p>
            <a:r>
              <a:rPr lang="zh-CN" altLang="en-US" sz="14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图 </a:t>
            </a:r>
            <a:r>
              <a:rPr lang="en-US" altLang="zh-CN" sz="14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c </a:t>
            </a:r>
            <a:r>
              <a:rPr lang="zh-CN" altLang="en-US" sz="14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旋转的直流绕组与等效直流电机模型</a:t>
            </a:r>
            <a:endParaRPr lang="zh-CN" altLang="en-US" sz="140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</a:endParaRPr>
          </a:p>
        </p:txBody>
      </p:sp>
      <p:sp>
        <p:nvSpPr>
          <p:cNvPr id="492547" name="内容占位符 492546"/>
          <p:cNvSpPr>
            <a:spLocks noGrp="1" noRot="1"/>
          </p:cNvSpPr>
          <p:nvPr>
            <p:ph idx="1"/>
          </p:nvPr>
        </p:nvSpPr>
        <p:spPr>
          <a:xfrm>
            <a:off x="3335020" y="1054100"/>
            <a:ext cx="3095625" cy="3075940"/>
          </a:xfrm>
        </p:spPr>
        <p:txBody>
          <a:bodyPr anchor="t" anchorCtr="0"/>
          <a:p>
            <a:pPr>
              <a:lnSpc>
                <a:spcPct val="120000"/>
              </a:lnSpc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     </a:t>
            </a:r>
            <a:r>
              <a:rPr lang="en-US" altLang="zh-CN" sz="1600">
                <a:latin typeface="Times New Roman" panose="02020603050405020304" pitchFamily="18" charset="0"/>
              </a:rPr>
              <a:t>    </a:t>
            </a:r>
            <a:r>
              <a:rPr lang="en-US" altLang="zh-CN" sz="16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     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图中的两个匝数相等且互相垂直的绕组 </a:t>
            </a:r>
            <a:r>
              <a:rPr lang="en-US" altLang="zh-CN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d 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和 </a:t>
            </a:r>
            <a:r>
              <a:rPr lang="en-US" altLang="zh-CN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q</a:t>
            </a:r>
            <a:r>
              <a:rPr lang="zh-CN" alt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，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其中分别通以直流电流 </a:t>
            </a:r>
            <a:r>
              <a:rPr lang="en-US" altLang="zh-CN" sz="1600" b="1" i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d </a:t>
            </a:r>
            <a:r>
              <a:rPr lang="zh-CN" alt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和</a:t>
            </a:r>
            <a:r>
              <a:rPr lang="en-US" altLang="zh-CN" sz="1600" b="1" i="1" dirty="0" err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 err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q</a:t>
            </a:r>
            <a:r>
              <a:rPr lang="zh-CN" alt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，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产生合成磁动势 </a:t>
            </a:r>
            <a:r>
              <a:rPr lang="en-US" altLang="zh-CN" sz="1600" b="1" i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F </a:t>
            </a:r>
            <a:r>
              <a:rPr lang="zh-CN" alt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，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其位置相对于绕组来说是固定的。</a:t>
            </a:r>
            <a:endParaRPr lang="zh-CN" altLang="en-US" sz="1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       </a:t>
            </a:r>
            <a:r>
              <a:rPr lang="en-US" altLang="zh-CN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       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如果让包含两个绕组在内的整个铁心以同步转速旋转，则磁动势 </a:t>
            </a:r>
            <a:r>
              <a:rPr lang="en-US" altLang="zh-CN" sz="1600" b="1" i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F 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自然也随之旋转起来，成为旋转磁动势。</a:t>
            </a:r>
            <a:endParaRPr lang="zh-CN" altLang="en-US" sz="1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</a:endParaRPr>
          </a:p>
        </p:txBody>
      </p:sp>
      <p:sp>
        <p:nvSpPr>
          <p:cNvPr id="493571" name="内容占位符 493570"/>
          <p:cNvSpPr>
            <a:spLocks noGrp="1" noRot="1"/>
          </p:cNvSpPr>
          <p:nvPr/>
        </p:nvSpPr>
        <p:spPr>
          <a:xfrm>
            <a:off x="6300470" y="843280"/>
            <a:ext cx="2549525" cy="38036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      </a:t>
            </a:r>
            <a:r>
              <a:rPr lang="en-US" altLang="zh-CN" sz="28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</a:t>
            </a: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把这个旋转磁动势的大小和转速也控制成与图 </a:t>
            </a:r>
            <a:r>
              <a:rPr lang="en-US" altLang="zh-CN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a </a:t>
            </a: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和图 </a:t>
            </a:r>
            <a:r>
              <a:rPr lang="en-US" altLang="zh-CN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b </a:t>
            </a: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中的磁动势一样，那么这套旋转的直流绕组也就和前面两套固定的交流绕组都等效了。当观察者也站到铁心上和绕组一起旋转时，在他看来，</a:t>
            </a:r>
            <a:r>
              <a:rPr lang="en-US" altLang="zh-CN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d</a:t>
            </a:r>
            <a:r>
              <a:rPr lang="en-US" altLang="zh-CN" sz="1400" b="1" i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</a:t>
            </a: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和 </a:t>
            </a:r>
            <a:r>
              <a:rPr lang="en-US" altLang="zh-CN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q </a:t>
            </a: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是两个通以直流而相互垂直的静止绕组。</a:t>
            </a:r>
            <a:endParaRPr lang="zh-CN" altLang="en-US" sz="14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      </a:t>
            </a:r>
            <a:r>
              <a:rPr lang="en-US" altLang="zh-CN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       </a:t>
            </a: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如果控制磁通的位置在  </a:t>
            </a:r>
            <a:r>
              <a:rPr lang="en-US" altLang="zh-CN" sz="1400" b="1" i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d  </a:t>
            </a: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轴上，就和直流电机物理模型没有本质上的区别了。这时，绕组</a:t>
            </a:r>
            <a:r>
              <a:rPr lang="en-US" altLang="zh-CN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d</a:t>
            </a: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相当于励磁绕组，</a:t>
            </a:r>
            <a:r>
              <a:rPr lang="en-US" altLang="zh-CN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q </a:t>
            </a:r>
            <a:r>
              <a:rPr lang="zh-CN" alt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相当于伪静止的电枢绕组。 </a:t>
            </a:r>
            <a:endParaRPr lang="zh-CN" altLang="en-US" sz="14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14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467544" y="161925"/>
            <a:ext cx="5328592" cy="4249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9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49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charRg st="80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2547">
                                            <p:txEl>
                                              <p:charRg st="80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2547">
                                            <p:txEl>
                                              <p:charRg st="80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charRg st="122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493571">
                                            <p:txEl>
                                              <p:charRg st="122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11505" y="1104265"/>
            <a:ext cx="19907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en-US" altLang="zh-CN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现在先考虑上述的第一种坐标变换</a:t>
            </a:r>
            <a:endParaRPr lang="zh-CN" altLang="en-US" sz="1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——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在三相静止绕组</a:t>
            </a:r>
            <a:r>
              <a:rPr lang="en-US" altLang="zh-CN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和两相静止绕组</a:t>
            </a:r>
            <a:r>
              <a:rPr lang="en-US" altLang="zh-CN" sz="1600" b="1" i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1600" b="1" i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之间的变换，或称三相静止坐标系和两相静止坐标系间的变换，简称 </a:t>
            </a:r>
            <a:r>
              <a:rPr lang="en-US" altLang="zh-CN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3/2 </a:t>
            </a:r>
            <a:r>
              <a:rPr lang="zh-CN" altLang="en-US" sz="1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+mn-ea"/>
              </a:rPr>
              <a:t>变换。 </a:t>
            </a:r>
            <a:endParaRPr lang="zh-CN" altLang="en-US" sz="1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99742" name="内容占位符 499741"/>
          <p:cNvSpPr>
            <a:spLocks noGrp="1" noRot="1"/>
          </p:cNvSpPr>
          <p:nvPr>
            <p:ph idx="1"/>
          </p:nvPr>
        </p:nvSpPr>
        <p:spPr>
          <a:xfrm>
            <a:off x="2484120" y="1219200"/>
            <a:ext cx="3199130" cy="2864485"/>
          </a:xfrm>
        </p:spPr>
        <p:txBody>
          <a:bodyPr anchor="t" anchorCtr="0"/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</a:t>
            </a:r>
            <a:r>
              <a:rPr lang="zh-CN" altLang="en-US" sz="18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为方便起见，取 </a:t>
            </a:r>
            <a:r>
              <a:rPr lang="en-US" altLang="zh-CN" sz="1800" b="1" i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A </a:t>
            </a:r>
            <a:r>
              <a:rPr lang="zh-CN" altLang="en-US" sz="18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轴和 </a:t>
            </a:r>
            <a:r>
              <a:rPr lang="en-US" altLang="zh-CN" sz="1800" b="1" i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18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</a:t>
            </a:r>
            <a:r>
              <a:rPr lang="zh-CN" altLang="en-US" sz="18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轴重合。设三相绕组每相有效匝数为</a:t>
            </a:r>
            <a:r>
              <a:rPr lang="en-US" altLang="zh-CN" sz="1800" b="1" i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N</a:t>
            </a:r>
            <a:r>
              <a:rPr lang="en-US" altLang="zh-CN" sz="1800" b="1" baseline="-250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3</a:t>
            </a:r>
            <a:r>
              <a:rPr lang="zh-CN" altLang="en-US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，</a:t>
            </a:r>
            <a:r>
              <a:rPr lang="zh-CN" altLang="en-US" sz="18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两相绕组每相有效匝数为</a:t>
            </a:r>
            <a:r>
              <a:rPr lang="en-US" altLang="zh-CN" sz="1800" b="1" i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N</a:t>
            </a:r>
            <a:r>
              <a:rPr lang="en-US" altLang="zh-CN" sz="1800" b="1" baseline="-250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2</a:t>
            </a:r>
            <a:r>
              <a:rPr lang="zh-CN" altLang="en-US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，</a:t>
            </a:r>
            <a:r>
              <a:rPr lang="zh-CN" altLang="en-US" sz="18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各相磁动势为有效匝数与电流的乘积，其空间矢量均位于有关相的坐标轴上。</a:t>
            </a:r>
            <a:endParaRPr lang="zh-CN" altLang="en-US" sz="18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</a:endParaRPr>
          </a:p>
        </p:txBody>
      </p:sp>
      <p:grpSp>
        <p:nvGrpSpPr>
          <p:cNvPr id="499716" name="组合 499715"/>
          <p:cNvGrpSpPr/>
          <p:nvPr/>
        </p:nvGrpSpPr>
        <p:grpSpPr>
          <a:xfrm>
            <a:off x="5723890" y="987425"/>
            <a:ext cx="3542665" cy="3574837"/>
            <a:chOff x="1584" y="1117"/>
            <a:chExt cx="2475" cy="2461"/>
          </a:xfrm>
        </p:grpSpPr>
        <p:sp>
          <p:nvSpPr>
            <p:cNvPr id="25604" name="直接连接符 499716"/>
            <p:cNvSpPr/>
            <p:nvPr/>
          </p:nvSpPr>
          <p:spPr>
            <a:xfrm rot="1408893" flipV="1">
              <a:off x="2682" y="2125"/>
              <a:ext cx="1152" cy="4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05" name="直接连接符 499717"/>
            <p:cNvSpPr/>
            <p:nvPr/>
          </p:nvSpPr>
          <p:spPr>
            <a:xfrm rot="8608893" flipV="1">
              <a:off x="1782" y="2653"/>
              <a:ext cx="1089" cy="45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06" name="直接连接符 499718"/>
            <p:cNvSpPr/>
            <p:nvPr/>
          </p:nvSpPr>
          <p:spPr>
            <a:xfrm rot="-5791106" flipV="1">
              <a:off x="1782" y="1612"/>
              <a:ext cx="1104" cy="48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07" name="文本框 499719"/>
            <p:cNvSpPr txBox="1"/>
            <p:nvPr/>
          </p:nvSpPr>
          <p:spPr>
            <a:xfrm rot="7560">
              <a:off x="3742" y="2387"/>
              <a:ext cx="288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直接连接符 499720"/>
            <p:cNvSpPr/>
            <p:nvPr/>
          </p:nvSpPr>
          <p:spPr>
            <a:xfrm>
              <a:off x="2631" y="2382"/>
              <a:ext cx="0" cy="528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09" name="直接连接符 499721"/>
            <p:cNvSpPr/>
            <p:nvPr/>
          </p:nvSpPr>
          <p:spPr>
            <a:xfrm flipV="1">
              <a:off x="2631" y="1134"/>
              <a:ext cx="0" cy="12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10" name="直接连接符 499722"/>
            <p:cNvSpPr/>
            <p:nvPr/>
          </p:nvSpPr>
          <p:spPr>
            <a:xfrm>
              <a:off x="2608" y="2379"/>
              <a:ext cx="1043" cy="0"/>
            </a:xfrm>
            <a:prstGeom prst="line">
              <a:avLst/>
            </a:prstGeom>
            <a:ln w="19050" cap="flat" cmpd="sng">
              <a:solidFill>
                <a:srgbClr val="0066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11" name="直接连接符 499723"/>
            <p:cNvSpPr/>
            <p:nvPr/>
          </p:nvSpPr>
          <p:spPr>
            <a:xfrm>
              <a:off x="2640" y="2373"/>
              <a:ext cx="336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12" name="直接连接符 499724"/>
            <p:cNvSpPr/>
            <p:nvPr/>
          </p:nvSpPr>
          <p:spPr>
            <a:xfrm rot="7200000">
              <a:off x="1921" y="2759"/>
              <a:ext cx="939" cy="20"/>
            </a:xfrm>
            <a:prstGeom prst="line">
              <a:avLst/>
            </a:prstGeom>
            <a:ln w="19050" cap="flat" cmpd="sng">
              <a:solidFill>
                <a:srgbClr val="0066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13" name="直接连接符 499725"/>
            <p:cNvSpPr/>
            <p:nvPr/>
          </p:nvSpPr>
          <p:spPr>
            <a:xfrm flipH="1" flipV="1">
              <a:off x="2290" y="1752"/>
              <a:ext cx="341" cy="621"/>
            </a:xfrm>
            <a:prstGeom prst="line">
              <a:avLst/>
            </a:prstGeom>
            <a:ln w="19050" cap="flat" cmpd="sng">
              <a:solidFill>
                <a:srgbClr val="0066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14" name="文本框 499726"/>
            <p:cNvSpPr txBox="1"/>
            <p:nvPr/>
          </p:nvSpPr>
          <p:spPr>
            <a:xfrm>
              <a:off x="2715" y="2024"/>
              <a:ext cx="528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4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endParaRPr lang="en-US" altLang="zh-CN" sz="2400" baseline="-250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15" name="文本框 499727"/>
            <p:cNvSpPr txBox="1"/>
            <p:nvPr/>
          </p:nvSpPr>
          <p:spPr>
            <a:xfrm>
              <a:off x="3288" y="2387"/>
              <a:ext cx="528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400" baseline="-2500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baseline="-2500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6" name="直接连接符 499728"/>
            <p:cNvSpPr/>
            <p:nvPr/>
          </p:nvSpPr>
          <p:spPr>
            <a:xfrm flipH="1">
              <a:off x="1584" y="2373"/>
              <a:ext cx="105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Dot"/>
              <a:miter/>
              <a:headEnd type="none" w="med" len="med"/>
              <a:tailEnd type="none" w="med" len="med"/>
            </a:ln>
          </p:spPr>
        </p:sp>
        <p:sp>
          <p:nvSpPr>
            <p:cNvPr id="25617" name="直接连接符 499729"/>
            <p:cNvSpPr/>
            <p:nvPr/>
          </p:nvSpPr>
          <p:spPr>
            <a:xfrm>
              <a:off x="2290" y="1842"/>
              <a:ext cx="0" cy="545"/>
            </a:xfrm>
            <a:prstGeom prst="line">
              <a:avLst/>
            </a:prstGeom>
            <a:ln w="12700" cap="flat" cmpd="sng">
              <a:solidFill>
                <a:srgbClr val="0066FF"/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25618" name="直接连接符 499730"/>
            <p:cNvSpPr/>
            <p:nvPr/>
          </p:nvSpPr>
          <p:spPr>
            <a:xfrm flipV="1">
              <a:off x="2154" y="2387"/>
              <a:ext cx="0" cy="715"/>
            </a:xfrm>
            <a:prstGeom prst="line">
              <a:avLst/>
            </a:prstGeom>
            <a:ln w="12700" cap="flat" cmpd="sng">
              <a:solidFill>
                <a:srgbClr val="0066FF"/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25619" name="文本框 499731"/>
            <p:cNvSpPr txBox="1"/>
            <p:nvPr/>
          </p:nvSpPr>
          <p:spPr>
            <a:xfrm>
              <a:off x="3723" y="2064"/>
              <a:ext cx="336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latin typeface="Tahoma" panose="020B060403050404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endParaRPr lang="en-US" altLang="zh-CN" sz="2400" i="1"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0" name="文本框 499732"/>
            <p:cNvSpPr txBox="1"/>
            <p:nvPr/>
          </p:nvSpPr>
          <p:spPr>
            <a:xfrm>
              <a:off x="2653" y="1117"/>
              <a:ext cx="336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latin typeface="Tahoma" panose="020B060403050404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lang="en-US" altLang="zh-CN" sz="2400" i="1"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1" name="文本框 499733"/>
            <p:cNvSpPr txBox="1"/>
            <p:nvPr/>
          </p:nvSpPr>
          <p:spPr>
            <a:xfrm>
              <a:off x="2256" y="3024"/>
              <a:ext cx="528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400" baseline="-2500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 baseline="-2500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2" name="文本框 499734"/>
            <p:cNvSpPr txBox="1"/>
            <p:nvPr/>
          </p:nvSpPr>
          <p:spPr>
            <a:xfrm>
              <a:off x="1882" y="1706"/>
              <a:ext cx="528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400" baseline="-2500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400" i="1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baseline="-2500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3" name="文本框 499735"/>
            <p:cNvSpPr txBox="1"/>
            <p:nvPr/>
          </p:nvSpPr>
          <p:spPr>
            <a:xfrm>
              <a:off x="2653" y="2750"/>
              <a:ext cx="576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4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β</a:t>
              </a:r>
              <a:endParaRPr lang="en-US" altLang="zh-CN" sz="2400" baseline="-250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4" name="文本框 499736"/>
            <p:cNvSpPr txBox="1"/>
            <p:nvPr/>
          </p:nvSpPr>
          <p:spPr>
            <a:xfrm>
              <a:off x="2245" y="2069"/>
              <a:ext cx="480" cy="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r>
                <a:rPr lang="en-US" altLang="zh-CN" sz="2000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000" baseline="30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5" name="文本框 499737"/>
            <p:cNvSpPr txBox="1"/>
            <p:nvPr/>
          </p:nvSpPr>
          <p:spPr>
            <a:xfrm>
              <a:off x="2125" y="2364"/>
              <a:ext cx="480" cy="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r>
                <a:rPr lang="en-US" altLang="zh-CN" sz="2000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000" baseline="30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任意多边形 499738"/>
            <p:cNvSpPr/>
            <p:nvPr/>
          </p:nvSpPr>
          <p:spPr>
            <a:xfrm flipH="1">
              <a:off x="2418" y="2219"/>
              <a:ext cx="128" cy="387"/>
            </a:xfrm>
            <a:custGeom>
              <a:avLst/>
              <a:gdLst/>
              <a:ahLst/>
              <a:cxnLst>
                <a:cxn ang="270">
                  <a:pos x="0" y="0"/>
                </a:cxn>
                <a:cxn ang="90">
                  <a:pos x="8820" y="41316"/>
                </a:cxn>
                <a:cxn ang="90">
                  <a:pos x="0" y="21600"/>
                </a:cxn>
              </a:cxnLst>
              <a:pathLst>
                <a:path w="21600" h="41317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0386"/>
                    <a:pt x="16355" y="37946"/>
                    <a:pt x="8827" y="41320"/>
                  </a:cubicBezTo>
                </a:path>
                <a:path w="21600" h="41317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0386"/>
                    <a:pt x="16355" y="37946"/>
                    <a:pt x="8827" y="4132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miter/>
              <a:headEnd type="triangl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27" name="文本框 499739"/>
            <p:cNvSpPr txBox="1"/>
            <p:nvPr/>
          </p:nvSpPr>
          <p:spPr>
            <a:xfrm>
              <a:off x="2051" y="3261"/>
              <a:ext cx="215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499740"/>
            <p:cNvSpPr txBox="1"/>
            <p:nvPr/>
          </p:nvSpPr>
          <p:spPr>
            <a:xfrm>
              <a:off x="1824" y="1175"/>
              <a:ext cx="205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928995" y="4422140"/>
            <a:ext cx="2989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三相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--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两相变换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3/2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变换）</a:t>
            </a:r>
            <a:r>
              <a:rPr lang="zh-CN" altLang="en-US" dirty="0">
                <a:solidFill>
                  <a:srgbClr val="7030A0"/>
                </a:solidFill>
                <a:sym typeface="+mn-ea"/>
              </a:rPr>
              <a:t> </a:t>
            </a:r>
            <a:endParaRPr lang="zh-CN" altLang="en-US" dirty="0">
              <a:solidFill>
                <a:srgbClr val="7030A0"/>
              </a:solidFill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99742">
                                            <p:txEl>
                                              <p:charRg st="0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9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9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26626" name="矩形 500738"/>
          <p:cNvSpPr/>
          <p:nvPr/>
        </p:nvSpPr>
        <p:spPr>
          <a:xfrm>
            <a:off x="455295" y="843915"/>
            <a:ext cx="8077200" cy="9372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5000"/>
              </a:lnSpc>
            </a:pPr>
            <a:r>
              <a:rPr lang="en-US" altLang="zh-CN" sz="24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设磁动势波形是正弦分布的，当三相总磁动势与二相总磁动势相等时，两套绕组瞬时磁动势在 </a:t>
            </a:r>
            <a:r>
              <a:rPr lang="en-US" altLang="zh-CN" sz="2000" b="1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lang="en-US" altLang="zh-CN" sz="2000" b="1" i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轴上的投影都应相等 </a:t>
            </a:r>
            <a:endParaRPr lang="zh-CN" altLang="en-US" sz="20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6628" name="对象 500740"/>
          <p:cNvGraphicFramePr/>
          <p:nvPr/>
        </p:nvGraphicFramePr>
        <p:xfrm>
          <a:off x="683578" y="2211388"/>
          <a:ext cx="7173912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769995" imgH="393700" progId="Equation.3">
                  <p:embed/>
                </p:oleObj>
              </mc:Choice>
              <mc:Fallback>
                <p:oleObj name="" r:id="rId1" imgW="3769995" imgH="3937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3578" y="2211388"/>
                        <a:ext cx="7173912" cy="808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对象 500741"/>
          <p:cNvGraphicFramePr/>
          <p:nvPr/>
        </p:nvGraphicFramePr>
        <p:xfrm>
          <a:off x="683895" y="3075305"/>
          <a:ext cx="68897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3034030" imgH="431800" progId="Equation.3">
                  <p:embed/>
                </p:oleObj>
              </mc:Choice>
              <mc:Fallback>
                <p:oleObj name="" r:id="rId3" imgW="3034030" imgH="4318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895" y="3075305"/>
                        <a:ext cx="6889750" cy="819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780155" y="897573"/>
            <a:ext cx="50800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304800"/>
            <a:r>
              <a:rPr lang="zh-CN" altLang="en-US" sz="1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本课程内容主要包括以下四个部分：</a:t>
            </a:r>
            <a:endParaRPr lang="zh-CN" altLang="en-US" sz="1000" b="1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304800"/>
            <a:r>
              <a:rPr lang="zh-CN" altLang="en-US" sz="1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1、工业电机系统的应用介绍；</a:t>
            </a:r>
            <a:endParaRPr lang="zh-CN" altLang="en-US" sz="1000" b="1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304800"/>
            <a:r>
              <a:rPr lang="zh-CN" altLang="en-US" sz="1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2、新能源车用电机控制软硬件设计分析及实践；</a:t>
            </a:r>
            <a:endParaRPr lang="zh-CN" altLang="en-US" sz="1000" b="1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304800"/>
            <a:r>
              <a:rPr lang="zh-CN" altLang="en-US" sz="1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3、分布式驱动控制半实物仿真系统应用介绍及实践；</a:t>
            </a:r>
            <a:endParaRPr lang="zh-CN" altLang="en-US" sz="1000" b="1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304800"/>
            <a:r>
              <a:rPr lang="zh-CN" altLang="en-US" sz="1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4、新能源汽车底盘传动系统实践。</a:t>
            </a:r>
            <a:endParaRPr lang="zh-CN" sz="1200" b="0">
              <a:ea typeface="宋体" panose="02010600030101010101" pitchFamily="2" charset="-122"/>
            </a:endParaRPr>
          </a:p>
          <a:p>
            <a:pPr marL="0" indent="304800"/>
            <a:r>
              <a:rPr lang="en-US" altLang="zh-CN" sz="1200" b="0">
                <a:ea typeface="宋体" panose="02010600030101010101" pitchFamily="2" charset="-122"/>
              </a:rPr>
              <a:t>       </a:t>
            </a:r>
            <a:endParaRPr lang="en-US" altLang="zh-CN" sz="1200" b="0">
              <a:ea typeface="宋体" panose="02010600030101010101" pitchFamily="2" charset="-122"/>
            </a:endParaRPr>
          </a:p>
          <a:p>
            <a:pPr marL="0" indent="304800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6" descr="C:/Users/mdzx-vl/AppData/Local/Temp/picturecompress_20220323171535/output_1.jpgoutput_1"/>
          <p:cNvPicPr/>
          <p:nvPr/>
        </p:nvPicPr>
        <p:blipFill>
          <a:blip r:embed="rId1"/>
          <a:stretch>
            <a:fillRect/>
          </a:stretch>
        </p:blipFill>
        <p:spPr>
          <a:xfrm>
            <a:off x="179705" y="897890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381635" y="1797685"/>
            <a:ext cx="175196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新能源车主驱动应用</a:t>
            </a:r>
            <a:endParaRPr lang="zh-CN" altLang="en-US" sz="1000" b="1">
              <a:ea typeface="宋体" panose="02010600030101010101" pitchFamily="2" charset="-122"/>
            </a:endParaRPr>
          </a:p>
        </p:txBody>
      </p:sp>
      <p:pic>
        <p:nvPicPr>
          <p:cNvPr id="6" name="图片 -2147482581"/>
          <p:cNvPicPr/>
          <p:nvPr/>
        </p:nvPicPr>
        <p:blipFill>
          <a:blip r:embed="rId2"/>
          <a:stretch>
            <a:fillRect/>
          </a:stretch>
        </p:blipFill>
        <p:spPr>
          <a:xfrm>
            <a:off x="188913" y="2121535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405765" y="3048635"/>
            <a:ext cx="135001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单轮毂电机应用</a:t>
            </a:r>
            <a:endParaRPr lang="zh-CN" altLang="en-US" sz="1000"/>
          </a:p>
        </p:txBody>
      </p:sp>
      <p:pic>
        <p:nvPicPr>
          <p:cNvPr id="8" name="图片 -2147482579" descr="C:/Users/mdzx-vl/AppData/Local/Temp/picturecompress_20220323172400/output_1.jpgoutput_1"/>
          <p:cNvPicPr/>
          <p:nvPr/>
        </p:nvPicPr>
        <p:blipFill>
          <a:blip r:embed="rId3"/>
          <a:stretch>
            <a:fillRect/>
          </a:stretch>
        </p:blipFill>
        <p:spPr>
          <a:xfrm>
            <a:off x="179705" y="3321685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332105" y="4274185"/>
            <a:ext cx="149669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四驱轮边电机应用</a:t>
            </a:r>
            <a:endParaRPr lang="zh-CN" altLang="en-US" sz="1000"/>
          </a:p>
        </p:txBody>
      </p:sp>
      <p:pic>
        <p:nvPicPr>
          <p:cNvPr id="9" name="图片 -2147482543"/>
          <p:cNvPicPr/>
          <p:nvPr/>
        </p:nvPicPr>
        <p:blipFill>
          <a:blip r:embed="rId4"/>
          <a:stretch>
            <a:fillRect/>
          </a:stretch>
        </p:blipFill>
        <p:spPr>
          <a:xfrm>
            <a:off x="1893888" y="897890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2160905" y="1797685"/>
            <a:ext cx="151892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分布式驱动应用</a:t>
            </a:r>
            <a:endParaRPr lang="zh-CN" altLang="en-US" sz="1000"/>
          </a:p>
        </p:txBody>
      </p:sp>
      <p:pic>
        <p:nvPicPr>
          <p:cNvPr id="10" name="图片 -2147482548" descr="C:/Users/mdzx-vl/AppData/Local/Temp/picturecompress_20220323170953/output_1.jpgoutput_1"/>
          <p:cNvPicPr/>
          <p:nvPr/>
        </p:nvPicPr>
        <p:blipFill>
          <a:blip r:embed="rId5"/>
          <a:stretch>
            <a:fillRect/>
          </a:stretch>
        </p:blipFill>
        <p:spPr>
          <a:xfrm>
            <a:off x="1893888" y="2117408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2133600" y="3029585"/>
            <a:ext cx="171704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000" b="1">
                <a:ea typeface="宋体" panose="02010600030101010101" pitchFamily="2" charset="-122"/>
              </a:rPr>
              <a:t>车用电机测试系统</a:t>
            </a:r>
            <a:endParaRPr lang="zh-CN" altLang="en-US" sz="1000" b="1">
              <a:ea typeface="宋体" panose="02010600030101010101" pitchFamily="2" charset="-122"/>
            </a:endParaRPr>
          </a:p>
        </p:txBody>
      </p:sp>
      <p:pic>
        <p:nvPicPr>
          <p:cNvPr id="11" name="图片 -2147482549" descr="DSC06791"/>
          <p:cNvPicPr/>
          <p:nvPr/>
        </p:nvPicPr>
        <p:blipFill>
          <a:blip r:embed="rId6"/>
          <a:stretch>
            <a:fillRect/>
          </a:stretch>
        </p:blipFill>
        <p:spPr>
          <a:xfrm>
            <a:off x="1893888" y="3337243"/>
            <a:ext cx="1620000" cy="9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1197610" y="4261485"/>
            <a:ext cx="2324100" cy="252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914400"/>
            <a:r>
              <a:rPr lang="zh-CN" sz="1000" b="1">
                <a:ea typeface="宋体" panose="02010600030101010101" pitchFamily="2" charset="-122"/>
              </a:rPr>
              <a:t>汽车底盘传动实践</a:t>
            </a:r>
            <a:r>
              <a:rPr lang="en-US" sz="105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4140200" y="2643505"/>
            <a:ext cx="3961765" cy="1793875"/>
          </a:xfrm>
        </p:spPr>
        <p:txBody>
          <a:bodyPr/>
          <a:p>
            <a:pPr marL="0" indent="0">
              <a:buNone/>
            </a:pPr>
            <a:r>
              <a:rPr lang="en-US" altLang="zh-CN" sz="1000" dirty="0">
                <a:solidFill>
                  <a:schemeClr val="tx2"/>
                </a:solidFill>
                <a:sym typeface="+mn-ea"/>
              </a:rPr>
              <a:t>    </a:t>
            </a:r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课程通过介绍工业电机应用情况以及动手实践</a:t>
            </a:r>
            <a:endParaRPr lang="zh-CN" altLang="en-US" sz="1000" dirty="0">
              <a:solidFill>
                <a:schemeClr val="tx2"/>
              </a:solidFill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培养学生系统性的认识工业电机驱动的类别及控制原理；</a:t>
            </a:r>
            <a:endParaRPr lang="zh-CN" altLang="en-US" sz="1000" dirty="0">
              <a:solidFill>
                <a:schemeClr val="tx2"/>
              </a:solidFill>
              <a:sym typeface="+mn-ea"/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学习新能源汽车中的电机控制系统硬件组成和功能，FOC矢量控制技术，进行电机驱动调试；</a:t>
            </a:r>
            <a:endParaRPr lang="zh-CN" altLang="en-US" sz="1000" dirty="0">
              <a:solidFill>
                <a:schemeClr val="tx2"/>
              </a:solidFill>
              <a:sym typeface="+mn-ea"/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分布式驱动半实物仿真系统学习，结合四驱新能源综合测试系统台架整车底盘测试实验，让学生对分布式驱动控制基本原理和实现方式有个大体的了解；</a:t>
            </a:r>
            <a:endParaRPr lang="zh-CN" altLang="en-US" sz="1000" dirty="0">
              <a:solidFill>
                <a:schemeClr val="tx2"/>
              </a:solidFill>
              <a:sym typeface="+mn-ea"/>
            </a:endParaRPr>
          </a:p>
          <a:p>
            <a:pPr marL="0" indent="304800"/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通过理论和实践的学习，可以让学生对新能源汽车电机系统原理、构造及其控制有一个较全面、系统的认知，掌握一定的工业电机系统应用开发的能力。</a:t>
            </a:r>
            <a:endParaRPr lang="zh-CN" altLang="en-US" sz="1000" dirty="0">
              <a:solidFill>
                <a:schemeClr val="tx2"/>
              </a:solidFill>
            </a:endParaRPr>
          </a:p>
          <a:p>
            <a:endParaRPr lang="en-US" altLang="zh-CN" sz="1000" b="0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1413510" y="4538345"/>
            <a:ext cx="149669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altLang="en-US" sz="1000" b="1"/>
              <a:t>实践环节系统组成</a:t>
            </a:r>
            <a:endParaRPr lang="zh-CN" altLang="en-US" sz="1000" b="1"/>
          </a:p>
        </p:txBody>
      </p:sp>
      <p:graphicFrame>
        <p:nvGraphicFramePr>
          <p:cNvPr id="25" name="对象 24"/>
          <p:cNvGraphicFramePr/>
          <p:nvPr/>
        </p:nvGraphicFramePr>
        <p:xfrm>
          <a:off x="3564255" y="1707515"/>
          <a:ext cx="5393055" cy="103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7" imgW="10045700" imgH="1854200" progId="Visio.Drawing.15">
                  <p:embed/>
                </p:oleObj>
              </mc:Choice>
              <mc:Fallback>
                <p:oleObj name="" r:id="rId7" imgW="10045700" imgH="1854200" progId="Visio.Drawing.15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4255" y="1707515"/>
                        <a:ext cx="5393055" cy="1036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27649" name="文本占位符 501761"/>
          <p:cNvSpPr>
            <a:spLocks noGrp="1" noRot="1"/>
          </p:cNvSpPr>
          <p:nvPr>
            <p:ph idx="1"/>
          </p:nvPr>
        </p:nvSpPr>
        <p:spPr>
          <a:xfrm>
            <a:off x="381000" y="990600"/>
            <a:ext cx="8077200" cy="3962400"/>
          </a:xfrm>
        </p:spPr>
        <p:txBody>
          <a:bodyPr anchor="t" anchorCtr="0"/>
          <a:p>
            <a:pPr>
              <a:buNone/>
            </a:pPr>
            <a:r>
              <a:rPr lang="zh-CN" altLang="en-US" sz="1800" b="1" dirty="0"/>
              <a:t>写成矩阵形式，得</a:t>
            </a:r>
            <a:endParaRPr lang="zh-CN" altLang="en-US" sz="1800" b="1" dirty="0"/>
          </a:p>
        </p:txBody>
      </p:sp>
      <p:graphicFrame>
        <p:nvGraphicFramePr>
          <p:cNvPr id="27650" name="标题 501762"/>
          <p:cNvGraphicFramePr>
            <a:graphicFrameLocks noGrp="1"/>
          </p:cNvGraphicFramePr>
          <p:nvPr/>
        </p:nvGraphicFramePr>
        <p:xfrm>
          <a:off x="2541270" y="1347470"/>
          <a:ext cx="3255010" cy="1099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942465" imgH="812165" progId="Equation.3">
                  <p:embed/>
                </p:oleObj>
              </mc:Choice>
              <mc:Fallback>
                <p:oleObj name="" r:id="rId1" imgW="1942465" imgH="812165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41270" y="1347470"/>
                        <a:ext cx="3255010" cy="109918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矩形 501764"/>
          <p:cNvSpPr/>
          <p:nvPr/>
        </p:nvSpPr>
        <p:spPr>
          <a:xfrm>
            <a:off x="492125" y="2643505"/>
            <a:ext cx="785495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考虑</a:t>
            </a:r>
            <a:r>
              <a:rPr lang="zh-CN" altLang="en-US" sz="18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变换前后总功率不变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，在此前提下，可以证明，匝数比应为</a:t>
            </a:r>
            <a:endPara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7652" name="对象 501765"/>
          <p:cNvGraphicFramePr/>
          <p:nvPr/>
        </p:nvGraphicFramePr>
        <p:xfrm>
          <a:off x="3420110" y="3136265"/>
          <a:ext cx="123634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596900" imgH="431800" progId="Equation.3">
                  <p:embed/>
                </p:oleObj>
              </mc:Choice>
              <mc:Fallback>
                <p:oleObj name="" r:id="rId3" imgW="596900" imgH="4318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0110" y="3136265"/>
                        <a:ext cx="1236345" cy="679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5861" name="矩形 505860"/>
          <p:cNvSpPr/>
          <p:nvPr/>
        </p:nvSpPr>
        <p:spPr>
          <a:xfrm>
            <a:off x="467043" y="3815398"/>
            <a:ext cx="7772400" cy="860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5000"/>
              </a:lnSpc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按照所采用的条件，电流变换阵也就是电压变换阵，同时还可证明，它们也是磁链的变换阵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16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539934" y="194945"/>
            <a:ext cx="5328592" cy="4249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31747" name="图片 50790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52135" y="1419225"/>
            <a:ext cx="3073400" cy="2712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7907" name="矩形 507906"/>
          <p:cNvSpPr/>
          <p:nvPr/>
        </p:nvSpPr>
        <p:spPr>
          <a:xfrm>
            <a:off x="467360" y="987425"/>
            <a:ext cx="4869180" cy="15309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从两相静止坐标系到两相旋转坐标系 </a:t>
            </a:r>
            <a:r>
              <a:rPr lang="en-US" altLang="zh-CN" sz="18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sz="18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 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变换称作两相</a:t>
            </a:r>
            <a:r>
              <a:rPr lang="en-US" altLang="zh-CN" sz="18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两相旋转变换，简称 </a:t>
            </a:r>
            <a:r>
              <a:rPr lang="en-US" altLang="zh-CN" sz="18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2s/2r 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变换，其中 </a:t>
            </a:r>
            <a:r>
              <a:rPr lang="en-US" altLang="zh-CN" sz="18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表示静止，</a:t>
            </a:r>
            <a:r>
              <a:rPr lang="en-US" altLang="zh-CN" sz="18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表示旋转。</a:t>
            </a:r>
            <a:endPara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endPara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750" y="2499360"/>
            <a:ext cx="4946650" cy="1976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160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   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图中，两相交流电流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和两个直流电流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q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产生同样的以同步转速</a:t>
            </a:r>
            <a:r>
              <a:rPr lang="el-GR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旋转的合成磁动势 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。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由于各绕组匝数都相等，可以消去磁动势中的匝数，直接用电流表示，例如 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可以直接标成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1600" b="1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d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轴和矢量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F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（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都以转速 </a:t>
            </a:r>
            <a:r>
              <a:rPr lang="el-GR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旋转，分量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的长短不变，相当于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绕组的直流磁动势。</a:t>
            </a:r>
            <a:endParaRPr lang="zh-CN" altLang="en-US" sz="1600" b="1" dirty="0">
              <a:solidFill>
                <a:srgbClr val="7030A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33794" name="文本占位符 510978"/>
          <p:cNvSpPr>
            <a:spLocks noGrp="1" noRot="1"/>
          </p:cNvSpPr>
          <p:nvPr>
            <p:ph idx="1"/>
          </p:nvPr>
        </p:nvSpPr>
        <p:spPr>
          <a:xfrm>
            <a:off x="323850" y="627380"/>
            <a:ext cx="8110220" cy="1116330"/>
          </a:xfrm>
        </p:spPr>
        <p:txBody>
          <a:bodyPr anchor="t" anchorCtr="0"/>
          <a:p>
            <a:pPr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         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但 </a:t>
            </a:r>
            <a:r>
              <a:rPr lang="en-US" altLang="zh-CN" sz="1600" b="1" i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1600" b="1" i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轴是静止的，</a:t>
            </a:r>
            <a:r>
              <a:rPr lang="en-US" altLang="zh-CN" sz="1600" b="1" i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轴与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轴的夹角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随时间而变化，因此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1600" b="1" i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1600" b="1" i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轴上的分量的长短也随时间变化，相当于绕组交流磁动势的瞬时值。由图可见， 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和 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之间存在下列关系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: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3796" name="对象 510979"/>
          <p:cNvGraphicFramePr/>
          <p:nvPr/>
        </p:nvGraphicFramePr>
        <p:xfrm>
          <a:off x="3563620" y="1547495"/>
          <a:ext cx="3284855" cy="52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1270000" imgH="241300" progId="Equation.3">
                  <p:embed/>
                </p:oleObj>
              </mc:Choice>
              <mc:Fallback>
                <p:oleObj name="" r:id="rId1" imgW="1270000" imgH="2413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63620" y="1547495"/>
                        <a:ext cx="3284855" cy="524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对象 510981"/>
          <p:cNvGraphicFramePr/>
          <p:nvPr/>
        </p:nvGraphicFramePr>
        <p:xfrm>
          <a:off x="3563620" y="1967230"/>
          <a:ext cx="3173730" cy="52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1257300" imgH="241300" progId="Equation.3">
                  <p:embed/>
                </p:oleObj>
              </mc:Choice>
              <mc:Fallback>
                <p:oleObj name="" r:id="rId3" imgW="1257300" imgH="2413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620" y="1967230"/>
                        <a:ext cx="3173730" cy="5200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矩形 513032"/>
          <p:cNvSpPr/>
          <p:nvPr/>
        </p:nvSpPr>
        <p:spPr>
          <a:xfrm>
            <a:off x="2555875" y="3347720"/>
            <a:ext cx="49168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是两相静止坐标系变换到两相旋转坐标系的变换阵。</a:t>
            </a: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4824" name="对象 513035"/>
          <p:cNvGraphicFramePr/>
          <p:nvPr/>
        </p:nvGraphicFramePr>
        <p:xfrm>
          <a:off x="2771775" y="2552065"/>
          <a:ext cx="4682490" cy="915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2324100" imgH="469900" progId="Equation.3">
                  <p:embed/>
                </p:oleObj>
              </mc:Choice>
              <mc:Fallback>
                <p:oleObj name="" r:id="rId5" imgW="2324100" imgH="4699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1775" y="2552065"/>
                        <a:ext cx="4682490" cy="915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7" name="矩形 513025"/>
          <p:cNvSpPr/>
          <p:nvPr/>
        </p:nvSpPr>
        <p:spPr>
          <a:xfrm>
            <a:off x="755650" y="2555875"/>
            <a:ext cx="188087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写成矩阵形式，得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sz="16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endParaRPr lang="zh-CN" altLang="en-US" sz="16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24292" name="文本框 524291"/>
          <p:cNvSpPr txBox="1"/>
          <p:nvPr/>
        </p:nvSpPr>
        <p:spPr>
          <a:xfrm>
            <a:off x="827405" y="4139248"/>
            <a:ext cx="1916113" cy="519112"/>
          </a:xfrm>
          <a:prstGeom prst="rect">
            <a:avLst/>
          </a:prstGeom>
          <a:noFill/>
          <a:ln w="19050">
            <a:noFill/>
          </a:ln>
        </p:spPr>
        <p:txBody>
          <a:bodyPr wrap="none" anchor="t" anchorCtr="0">
            <a:spAutoFit/>
          </a:bodyPr>
          <a:p>
            <a:pPr algn="ctr" fontAlgn="ctr">
              <a:spcBef>
                <a:spcPct val="50000"/>
              </a:spcBef>
            </a:pPr>
            <a:r>
              <a:rPr lang="en-US" altLang="zh-CN" sz="2800" i="1">
                <a:latin typeface="Times New Roman" panose="02020603050405020304" pitchFamily="18" charset="0"/>
                <a:ea typeface="宋体" panose="02010600030101010101" pitchFamily="2" charset="-122"/>
              </a:rPr>
              <a:t>ABC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坐标系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4293" name="文本框 524292"/>
          <p:cNvSpPr txBox="1"/>
          <p:nvPr/>
        </p:nvSpPr>
        <p:spPr>
          <a:xfrm>
            <a:off x="3988118" y="4151948"/>
            <a:ext cx="1847850" cy="519112"/>
          </a:xfrm>
          <a:prstGeom prst="rect">
            <a:avLst/>
          </a:prstGeom>
          <a:noFill/>
          <a:ln w="19050">
            <a:noFill/>
          </a:ln>
        </p:spPr>
        <p:txBody>
          <a:bodyPr wrap="none" anchor="t" anchorCtr="0">
            <a:spAutoFit/>
          </a:bodyPr>
          <a:p>
            <a:pPr algn="ctr" fontAlgn="ctr">
              <a:spcBef>
                <a:spcPct val="50000"/>
              </a:spcBef>
            </a:pPr>
            <a:r>
              <a:rPr lang="en-US" altLang="zh-CN" sz="2800" i="1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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坐标系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4294" name="文本框 524293"/>
          <p:cNvSpPr txBox="1"/>
          <p:nvPr/>
        </p:nvSpPr>
        <p:spPr>
          <a:xfrm>
            <a:off x="6969443" y="4126548"/>
            <a:ext cx="1600200" cy="519112"/>
          </a:xfrm>
          <a:prstGeom prst="rect">
            <a:avLst/>
          </a:prstGeom>
          <a:noFill/>
          <a:ln w="19050">
            <a:noFill/>
          </a:ln>
        </p:spPr>
        <p:txBody>
          <a:bodyPr wrap="none" anchor="t" anchorCtr="0">
            <a:spAutoFit/>
          </a:bodyPr>
          <a:p>
            <a:pPr algn="ctr" fontAlgn="ctr">
              <a:spcBef>
                <a:spcPct val="50000"/>
              </a:spcBef>
            </a:pP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dq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坐标系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4295" name="直接连接符 524294"/>
          <p:cNvSpPr/>
          <p:nvPr/>
        </p:nvSpPr>
        <p:spPr>
          <a:xfrm>
            <a:off x="2883218" y="4428173"/>
            <a:ext cx="1008062" cy="0"/>
          </a:xfrm>
          <a:prstGeom prst="line">
            <a:avLst/>
          </a:prstGeom>
          <a:ln w="28575" cap="flat" cmpd="sng">
            <a:solidFill>
              <a:srgbClr val="0066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4296" name="直接连接符 524295"/>
          <p:cNvSpPr/>
          <p:nvPr/>
        </p:nvSpPr>
        <p:spPr>
          <a:xfrm>
            <a:off x="5907405" y="4428173"/>
            <a:ext cx="936625" cy="0"/>
          </a:xfrm>
          <a:prstGeom prst="line">
            <a:avLst/>
          </a:prstGeom>
          <a:ln w="28575" cap="flat" cmpd="sng">
            <a:solidFill>
              <a:srgbClr val="0066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4297" name="文本框 524296"/>
          <p:cNvSpPr txBox="1"/>
          <p:nvPr/>
        </p:nvSpPr>
        <p:spPr>
          <a:xfrm>
            <a:off x="2753043" y="3826510"/>
            <a:ext cx="1182687" cy="457200"/>
          </a:xfrm>
          <a:prstGeom prst="rect">
            <a:avLst/>
          </a:prstGeom>
          <a:noFill/>
          <a:ln w="19050">
            <a:noFill/>
          </a:ln>
        </p:spPr>
        <p:txBody>
          <a:bodyPr wrap="none" anchor="t" anchorCtr="0">
            <a:spAutoFit/>
          </a:bodyPr>
          <a:p>
            <a:pPr algn="ctr" fontAlgn="ctr">
              <a:spcBef>
                <a:spcPct val="50000"/>
              </a:spcBef>
            </a:pPr>
            <a:r>
              <a:rPr lang="en-US" altLang="zh-CN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3/2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sz="2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4298" name="文本框 524297"/>
          <p:cNvSpPr txBox="1"/>
          <p:nvPr/>
        </p:nvSpPr>
        <p:spPr>
          <a:xfrm>
            <a:off x="5951855" y="3826510"/>
            <a:ext cx="795338" cy="457200"/>
          </a:xfrm>
          <a:prstGeom prst="rect">
            <a:avLst/>
          </a:prstGeom>
          <a:noFill/>
          <a:ln w="19050">
            <a:noFill/>
          </a:ln>
        </p:spPr>
        <p:txBody>
          <a:bodyPr wrap="none" anchor="t" anchorCtr="0">
            <a:spAutoFit/>
          </a:bodyPr>
          <a:p>
            <a:pPr algn="ctr" fontAlgn="ctr">
              <a:spcBef>
                <a:spcPct val="50000"/>
              </a:spcBef>
            </a:pPr>
            <a:r>
              <a:rPr lang="en-US" altLang="zh-CN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aseline="-250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2s/2r</a:t>
            </a:r>
            <a:endParaRPr lang="en-US" altLang="zh-CN" sz="2400" baseline="-250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2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2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2" grpId="0"/>
      <p:bldP spid="524293" grpId="0"/>
      <p:bldP spid="524294" grpId="0"/>
      <p:bldP spid="524297" grpId="0"/>
      <p:bldP spid="52429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520195" name="内容占位符 520194"/>
          <p:cNvSpPr>
            <a:spLocks noGrp="1" noRot="1"/>
          </p:cNvSpPr>
          <p:nvPr>
            <p:ph idx="1"/>
          </p:nvPr>
        </p:nvSpPr>
        <p:spPr>
          <a:xfrm>
            <a:off x="-108585" y="1203325"/>
            <a:ext cx="3581400" cy="2825750"/>
          </a:xfrm>
        </p:spPr>
        <p:txBody>
          <a:bodyPr anchor="t" anchorCtr="0"/>
          <a:p>
            <a:pPr algn="just">
              <a:lnSpc>
                <a:spcPct val="125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          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把电机在三相静止</a:t>
            </a:r>
            <a:r>
              <a:rPr lang="en-US" altLang="zh-CN" sz="2000" b="1">
                <a:solidFill>
                  <a:srgbClr val="7030A0"/>
                </a:solidFill>
                <a:latin typeface="Times New Roman" panose="02020603050405020304" pitchFamily="18" charset="0"/>
              </a:rPr>
              <a:t>ABC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坐标系上的数学模型变换到两相坐标系上，由于两相坐标轴互相垂直，两相绕组之间没有磁的耦合，仅此一点，就会使数学模型简单了许多。 </a:t>
            </a:r>
            <a:endParaRPr lang="zh-CN" alt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07765" y="1419225"/>
            <a:ext cx="5156835" cy="2934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交流电机控制方法主要有三大类：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lang="en-US" altLang="zh-CN" sz="1600"/>
              <a:t>1</a:t>
            </a:r>
            <a:r>
              <a:rPr lang="zh-CN" altLang="en-US" sz="1600"/>
              <a:t>、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变压变频控制（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Variable Voltage Variable Frequency)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简称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VVVF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控制</a:t>
            </a:r>
            <a:endParaRPr lang="zh-CN" altLang="en-US" sz="16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、转子磁场定向矢量控制（等效直流电机控制）</a:t>
            </a:r>
            <a:endParaRPr lang="zh-CN" altLang="en-US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dirty="0">
                <a:solidFill>
                  <a:srgbClr val="A5002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1600" dirty="0">
                <a:solidFill>
                  <a:srgbClr val="A5002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20</a:t>
            </a:r>
            <a:r>
              <a:rPr lang="zh-CN" altLang="en-US" sz="1600" dirty="0">
                <a:solidFill>
                  <a:srgbClr val="A5002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世纪</a:t>
            </a:r>
            <a:r>
              <a:rPr lang="en-US" altLang="zh-CN" sz="1600" dirty="0">
                <a:solidFill>
                  <a:srgbClr val="A5002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70</a:t>
            </a:r>
            <a:r>
              <a:rPr lang="zh-CN" altLang="en-US" sz="1600" dirty="0">
                <a:solidFill>
                  <a:srgbClr val="A5002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年代，由德国西门子公司的</a:t>
            </a:r>
            <a:r>
              <a:rPr lang="en-US" altLang="zh-CN" sz="1600" dirty="0">
                <a:solidFill>
                  <a:srgbClr val="A5002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F.Blaschke</a:t>
            </a:r>
            <a:r>
              <a:rPr lang="zh-CN" altLang="en-US" sz="1600" dirty="0">
                <a:solidFill>
                  <a:srgbClr val="A5002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提出）</a:t>
            </a:r>
            <a:endParaRPr lang="zh-CN" altLang="en-US" sz="1600" dirty="0">
              <a:solidFill>
                <a:srgbClr val="A5002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、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直接转矩控制：直接对转矩和磁链闭环控制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A5002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1600" dirty="0">
                <a:solidFill>
                  <a:srgbClr val="A5002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1985</a:t>
            </a:r>
            <a:r>
              <a:rPr lang="zh-CN" altLang="en-US" sz="1600" dirty="0">
                <a:solidFill>
                  <a:srgbClr val="A5002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年德国学者 </a:t>
            </a:r>
            <a:r>
              <a:rPr lang="en-US" altLang="zh-CN" sz="1600" dirty="0">
                <a:solidFill>
                  <a:srgbClr val="A5002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M.Depenbrock </a:t>
            </a:r>
            <a:r>
              <a:rPr lang="zh-CN" altLang="en-US" sz="1600" dirty="0">
                <a:solidFill>
                  <a:srgbClr val="A5002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首次提出）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00050" indent="-400050" algn="l">
              <a:lnSpc>
                <a:spcPct val="125000"/>
              </a:lnSpc>
            </a:pPr>
            <a:endParaRPr lang="zh-CN" altLang="en-US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endParaRPr lang="zh-CN" altLang="en-US" sz="1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char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0195">
                                            <p:txEl>
                                              <p:charRg st="0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47105" name="标题 563201"/>
          <p:cNvSpPr>
            <a:spLocks noGrp="1" noRot="1"/>
          </p:cNvSpPr>
          <p:nvPr>
            <p:ph type="title"/>
          </p:nvPr>
        </p:nvSpPr>
        <p:spPr>
          <a:xfrm>
            <a:off x="467360" y="875030"/>
            <a:ext cx="2505710" cy="544195"/>
          </a:xfrm>
        </p:spPr>
        <p:txBody>
          <a:bodyPr anchor="ctr" anchorCtr="0"/>
          <a:p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矢量控制变频调速系统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03" name="内容占位符 563202"/>
          <p:cNvSpPr>
            <a:spLocks noGrp="1" noRot="1"/>
          </p:cNvSpPr>
          <p:nvPr/>
        </p:nvSpPr>
        <p:spPr>
          <a:xfrm>
            <a:off x="179705" y="1419225"/>
            <a:ext cx="5274945" cy="61976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rgbClr val="003300"/>
                </a:solidFill>
              </a:rPr>
              <a:t>矢量控制的基本思路</a:t>
            </a:r>
            <a:endParaRPr lang="zh-CN" altLang="en-US" sz="1600" b="1" dirty="0">
              <a:solidFill>
                <a:srgbClr val="003300"/>
              </a:solidFill>
            </a:endParaRPr>
          </a:p>
          <a:p>
            <a:r>
              <a:rPr lang="zh-CN" altLang="en-US" sz="1600" b="1" dirty="0">
                <a:solidFill>
                  <a:srgbClr val="003300"/>
                </a:solidFill>
              </a:rPr>
              <a:t>按转子磁链定向的</a:t>
            </a:r>
            <a:r>
              <a:rPr lang="en-US" altLang="zh-CN" sz="1600" b="1">
                <a:solidFill>
                  <a:srgbClr val="003300"/>
                </a:solidFill>
              </a:rPr>
              <a:t>MT</a:t>
            </a:r>
            <a:r>
              <a:rPr lang="zh-CN" altLang="en-US" sz="1600" b="1" dirty="0">
                <a:solidFill>
                  <a:srgbClr val="003300"/>
                </a:solidFill>
              </a:rPr>
              <a:t>同步旋转坐标系</a:t>
            </a:r>
            <a:endParaRPr lang="zh-CN" altLang="en-US" sz="1600" b="1">
              <a:solidFill>
                <a:srgbClr val="003300"/>
              </a:solidFill>
            </a:endParaRPr>
          </a:p>
        </p:txBody>
      </p:sp>
      <p:sp>
        <p:nvSpPr>
          <p:cNvPr id="565251" name="矩形 565250"/>
          <p:cNvSpPr/>
          <p:nvPr/>
        </p:nvSpPr>
        <p:spPr>
          <a:xfrm>
            <a:off x="-50800" y="2139315"/>
            <a:ext cx="311023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5000"/>
              </a:lnSpc>
            </a:pPr>
            <a:r>
              <a:rPr lang="en-US" altLang="zh-CN" sz="16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以产生同样的旋转磁动势为准则，在三相坐标系上的定子交流电流  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通过三相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两相变换可以等效成两相静止坐标系上的交流电流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再通过同步旋转变换，可以等效成同步旋转坐标系上的直流电流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1600" b="1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3" name="矩形 566273"/>
          <p:cNvSpPr/>
          <p:nvPr/>
        </p:nvSpPr>
        <p:spPr>
          <a:xfrm>
            <a:off x="2987675" y="2038985"/>
            <a:ext cx="331724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5000"/>
              </a:lnSpc>
            </a:pPr>
            <a:r>
              <a:rPr lang="en-US" altLang="zh-CN" sz="16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如果观察者站到铁心上与坐标系一起旋转，他所看到的便是一台直流电机，可以控制使交流电机的转子总磁通 </a:t>
            </a:r>
            <a:r>
              <a:rPr lang="en-US" altLang="zh-CN" sz="1600" b="1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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就是等效直流电机的磁通，则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绕组相当于直流电机的励磁绕组，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相当于励磁电流，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绕组相当于伪静止的电枢绕组，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相当于与转矩成正比的电枢电流。 </a:t>
            </a:r>
            <a:endParaRPr lang="zh-CN" altLang="en-US" sz="16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endParaRPr lang="zh-CN" altLang="en-US" sz="16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9346" name="矩形 569345"/>
          <p:cNvSpPr/>
          <p:nvPr/>
        </p:nvSpPr>
        <p:spPr>
          <a:xfrm>
            <a:off x="6360795" y="862965"/>
            <a:ext cx="2783205" cy="3930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三相电机经过坐标变换可以等效成直流电机，那么，模仿直流电机的控制策略，得到直流电机的控制量，经过相应的坐标反变换，就能够控制异步电机了。</a:t>
            </a:r>
            <a:endParaRPr lang="zh-CN" altLang="en-US" sz="16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由于进行坐标变换的是电流（代表磁动势）的空间矢量，所以这样通过坐标变换实现的控制系统就叫作矢量控制系统（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Vector Control System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endParaRPr lang="zh-CN" altLang="en-US" sz="1600" b="1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标题 4"/>
          <p:cNvSpPr>
            <a:spLocks noGrp="1"/>
          </p:cNvSpPr>
          <p:nvPr/>
        </p:nvSpPr>
        <p:spPr>
          <a:xfrm>
            <a:off x="467544" y="161925"/>
            <a:ext cx="5328592" cy="4249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6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charRg st="76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9346">
                                            <p:txEl>
                                              <p:charRg st="76" end="1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3" grpId="0" build="p"/>
      <p:bldP spid="5652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575491" name="内容占位符 575490"/>
          <p:cNvSpPr>
            <a:spLocks noGrp="1" noRot="1"/>
          </p:cNvSpPr>
          <p:nvPr/>
        </p:nvSpPr>
        <p:spPr>
          <a:xfrm>
            <a:off x="-108585" y="771525"/>
            <a:ext cx="2936240" cy="393192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           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选择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轴沿着转子总磁链矢量的方向，并称之为 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Magnetization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轴，而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轴再逆时针转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90°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，即垂直于转子总磁链矢量，称之为 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Torque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轴。</a:t>
            </a:r>
            <a:endParaRPr lang="zh-CN" altLang="en-US" sz="16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buNone/>
            </a:pP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这样的两相同步旋转坐标系就具体规定为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600" b="1" i="1">
                <a:solidFill>
                  <a:srgbClr val="7030A0"/>
                </a:solidFill>
                <a:latin typeface="Times New Roman" panose="02020603050405020304" pitchFamily="18" charset="0"/>
              </a:rPr>
              <a:t>T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坐标系，即按转子磁链定向（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Field Orientation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的坐标系。</a:t>
            </a:r>
            <a:endParaRPr lang="zh-CN" altLang="en-US" sz="16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88" name="文本框 568360"/>
          <p:cNvSpPr txBox="1"/>
          <p:nvPr/>
        </p:nvSpPr>
        <p:spPr>
          <a:xfrm>
            <a:off x="3203575" y="843915"/>
            <a:ext cx="5646420" cy="12306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l">
              <a:lnSpc>
                <a:spcPct val="125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把上述等效关系用结构图的形式画出来，便得到下图。从整体上看，输入为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三相电压，输出为转速 </a:t>
            </a:r>
            <a:r>
              <a:rPr lang="en-US" altLang="zh-CN" sz="1600" b="1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，是一台异步电机。从内部看，经过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3/2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变换和同步旋转变换，变成一台由 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sz="1600" b="1" i="1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输入，由 </a:t>
            </a:r>
            <a:r>
              <a:rPr lang="en-US" altLang="zh-CN" sz="1600" b="1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输出的直流电机。</a:t>
            </a:r>
            <a:endParaRPr lang="zh-CN" altLang="en-US" sz="16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 descr="图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1995170"/>
            <a:ext cx="3710940" cy="15036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75648" y="3776028"/>
            <a:ext cx="5688012" cy="927100"/>
          </a:xfrm>
          <a:prstGeom prst="rect">
            <a:avLst/>
          </a:prstGeom>
          <a:noFill/>
          <a:ln w="19050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三相电机的坐标变换结构图</a:t>
            </a:r>
            <a:endParaRPr lang="zh-CN" altLang="en-US" sz="16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en-US" altLang="zh-CN" sz="16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3/2——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三相</a:t>
            </a:r>
            <a:r>
              <a:rPr lang="en-US" altLang="zh-CN" sz="16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两相变换</a:t>
            </a:r>
            <a:r>
              <a:rPr lang="en-US" altLang="zh-CN" sz="16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   VR——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同步旋转变换</a:t>
            </a:r>
            <a:r>
              <a:rPr lang="en-US" altLang="zh-CN" sz="16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160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en-US" altLang="zh-CN" sz="1600" i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 </a:t>
            </a:r>
            <a:r>
              <a:rPr lang="en-US" altLang="zh-CN" sz="160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——M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轴与</a:t>
            </a:r>
            <a:r>
              <a:rPr lang="en-US" altLang="zh-CN" sz="1600" i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轴（</a:t>
            </a:r>
            <a:r>
              <a:rPr lang="en-US" altLang="zh-CN" sz="1600" i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轴）的夹角 </a:t>
            </a:r>
            <a:endParaRPr lang="zh-CN" altLang="en-US" sz="16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40" y="1906270"/>
            <a:ext cx="2729865" cy="181038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charRg st="0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5491">
                                            <p:txEl>
                                              <p:charRg st="0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5491">
                                            <p:txEl>
                                              <p:charRg st="0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charRg st="86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5491">
                                            <p:txEl>
                                              <p:charRg st="86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5491">
                                            <p:txEl>
                                              <p:charRg st="86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1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73822" name="矩形 848990"/>
          <p:cNvSpPr/>
          <p:nvPr/>
        </p:nvSpPr>
        <p:spPr>
          <a:xfrm>
            <a:off x="467360" y="843280"/>
            <a:ext cx="299656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矢量控制变频调速系统的实现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16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0" name="图片 189" descr="图片问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180465"/>
            <a:ext cx="4737100" cy="3569335"/>
          </a:xfrm>
          <a:prstGeom prst="rect">
            <a:avLst/>
          </a:prstGeom>
        </p:spPr>
      </p:pic>
      <p:sp>
        <p:nvSpPr>
          <p:cNvPr id="74753" name="文本占位符 849921"/>
          <p:cNvSpPr>
            <a:spLocks noGrp="1" noRot="1"/>
          </p:cNvSpPr>
          <p:nvPr>
            <p:ph idx="1"/>
          </p:nvPr>
        </p:nvSpPr>
        <p:spPr>
          <a:xfrm>
            <a:off x="4932045" y="1180465"/>
            <a:ext cx="3859530" cy="3033395"/>
          </a:xfrm>
        </p:spPr>
        <p:txBody>
          <a:bodyPr anchor="t" anchorCtr="0"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7030A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</a:rPr>
              <a:t>为实现实时全数字化矢量控制变频调速，系统采用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TMS320LF2407A DSP</a:t>
            </a:r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</a:rPr>
              <a:t>为控制核心。系统的内环为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</a:rPr>
              <a:t>电流调节环</a:t>
            </a:r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</a:rPr>
              <a:t>，采样周期为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100μs</a:t>
            </a:r>
            <a:r>
              <a:rPr lang="en-US" altLang="zh-CN" sz="1600" b="1">
                <a:solidFill>
                  <a:srgbClr val="7030A0"/>
                </a:solidFill>
                <a:latin typeface="宋体" panose="02010600030101010101" pitchFamily="2" charset="-122"/>
              </a:rPr>
              <a:t>;</a:t>
            </a:r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</a:rPr>
              <a:t>外环为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</a:rPr>
              <a:t>速度调节环</a:t>
            </a:r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</a:rPr>
              <a:t>，采样周期为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1ms</a:t>
            </a:r>
            <a:r>
              <a:rPr lang="zh-CN" altLang="en-US" sz="1600" b="1">
                <a:solidFill>
                  <a:srgbClr val="7030A0"/>
                </a:solidFill>
                <a:latin typeface="宋体" panose="02010600030101010101" pitchFamily="2" charset="-122"/>
              </a:rPr>
              <a:t>。</a:t>
            </a:r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</a:rPr>
              <a:t>在通用定时</a:t>
            </a:r>
            <a:r>
              <a:rPr lang="zh-CN" altLang="en-US" sz="1600" b="1">
                <a:solidFill>
                  <a:srgbClr val="7030A0"/>
                </a:solidFill>
                <a:latin typeface="宋体" panose="02010600030101010101" pitchFamily="2" charset="-122"/>
              </a:rPr>
              <a:t>器</a:t>
            </a:r>
            <a:r>
              <a:rPr lang="en-US" altLang="zh-CN" sz="1600" b="1">
                <a:solidFill>
                  <a:srgbClr val="7030A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</a:rPr>
              <a:t>下溢中断处理程序中调用电流环调节子程序或速度环调节子程序，并且电流环中断优先级比速度环中断优先级高。</a:t>
            </a:r>
            <a:r>
              <a:rPr lang="zh-CN" altLang="en-US" sz="1600" b="1">
                <a:solidFill>
                  <a:srgbClr val="7030A0"/>
                </a:solidFill>
              </a:rPr>
              <a:t> </a:t>
            </a:r>
            <a:endParaRPr lang="zh-CN" altLang="en-US" sz="1600" b="1">
              <a:solidFill>
                <a:srgbClr val="7030A0"/>
              </a:solidFill>
            </a:endParaRPr>
          </a:p>
        </p:txBody>
      </p:sp>
      <p:sp>
        <p:nvSpPr>
          <p:cNvPr id="192" name="标题 1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30" y="987425"/>
            <a:ext cx="4855210" cy="3703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750" y="51435"/>
            <a:ext cx="26327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电机输出特性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graphicFrame>
        <p:nvGraphicFramePr>
          <p:cNvPr id="15364" name="对象 15363"/>
          <p:cNvGraphicFramePr/>
          <p:nvPr/>
        </p:nvGraphicFramePr>
        <p:xfrm>
          <a:off x="323850" y="937895"/>
          <a:ext cx="7351395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9415145" imgH="5542915" progId="Visio.Drawing.11">
                  <p:embed/>
                </p:oleObj>
              </mc:Choice>
              <mc:Fallback>
                <p:oleObj name="" r:id="rId1" imgW="9415145" imgH="5542915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937895"/>
                        <a:ext cx="7351395" cy="313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987675" y="4299585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电机矢量控制软件结构图</a:t>
            </a:r>
            <a:endParaRPr lang="zh-CN" altLang="en-US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264194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842963"/>
            <a:ext cx="6389688" cy="3498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2602230" y="4218623"/>
            <a:ext cx="3797300" cy="40005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五</a:t>
            </a: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相电机驱动系统弱磁控制框图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775710" y="872490"/>
            <a:ext cx="1373505" cy="330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10" name="文本框 4"/>
          <p:cNvSpPr txBox="1"/>
          <p:nvPr/>
        </p:nvSpPr>
        <p:spPr>
          <a:xfrm>
            <a:off x="3982720" y="865188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zh-CN" altLang="en-US" sz="1600" b="0" dirty="0">
                <a:latin typeface="Times" pitchFamily="18" charset="0"/>
              </a:rPr>
              <a:t>驱动电机</a:t>
            </a:r>
            <a:endParaRPr lang="zh-CN" altLang="en-US" sz="1600" b="0" dirty="0">
              <a:latin typeface="Times" pitchFamily="18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1945323" y="1493520"/>
            <a:ext cx="2525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461510" y="1493520"/>
            <a:ext cx="2527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1945323" y="1493520"/>
            <a:ext cx="0" cy="28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 flipV="1">
            <a:off x="6988810" y="1493520"/>
            <a:ext cx="0" cy="28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1503998" y="1782445"/>
            <a:ext cx="909638" cy="3286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16" name="文本框 73"/>
          <p:cNvSpPr txBox="1"/>
          <p:nvPr/>
        </p:nvSpPr>
        <p:spPr>
          <a:xfrm>
            <a:off x="1459548" y="1780858"/>
            <a:ext cx="100647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有换向器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6533198" y="1771333"/>
            <a:ext cx="909638" cy="330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18" name="文本框 75"/>
          <p:cNvSpPr txBox="1"/>
          <p:nvPr/>
        </p:nvSpPr>
        <p:spPr>
          <a:xfrm>
            <a:off x="6493510" y="1784033"/>
            <a:ext cx="100647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无换向器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2340610" y="2684145"/>
            <a:ext cx="909638" cy="32861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622935" y="2688908"/>
            <a:ext cx="909638" cy="330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3" name="直接连接符 82"/>
          <p:cNvCxnSpPr/>
          <p:nvPr/>
        </p:nvCxnSpPr>
        <p:spPr>
          <a:xfrm flipH="1" flipV="1">
            <a:off x="1945323" y="2103120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076960" y="2388870"/>
            <a:ext cx="1709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4461510" y="1209358"/>
            <a:ext cx="1588" cy="28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1076960" y="239680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 flipV="1">
            <a:off x="2783523" y="239045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926" name="文本框 89"/>
          <p:cNvSpPr txBox="1"/>
          <p:nvPr/>
        </p:nvSpPr>
        <p:spPr>
          <a:xfrm>
            <a:off x="2497773" y="2688908"/>
            <a:ext cx="595312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他励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123927" name="文本框 90"/>
          <p:cNvSpPr txBox="1"/>
          <p:nvPr/>
        </p:nvSpPr>
        <p:spPr>
          <a:xfrm>
            <a:off x="780098" y="2688908"/>
            <a:ext cx="595312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自励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57848" y="3508058"/>
            <a:ext cx="396875" cy="10652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3" name="直接连接符 92"/>
          <p:cNvCxnSpPr/>
          <p:nvPr/>
        </p:nvCxnSpPr>
        <p:spPr>
          <a:xfrm flipV="1">
            <a:off x="1076960" y="3027045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V="1">
            <a:off x="757873" y="3263583"/>
            <a:ext cx="60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756285" y="3263583"/>
            <a:ext cx="0" cy="234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圆角矩形 99"/>
          <p:cNvSpPr/>
          <p:nvPr/>
        </p:nvSpPr>
        <p:spPr>
          <a:xfrm>
            <a:off x="1167448" y="3512820"/>
            <a:ext cx="398463" cy="10604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 flipV="1">
            <a:off x="1365885" y="3268345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934" name="文本框 102"/>
          <p:cNvSpPr txBox="1"/>
          <p:nvPr/>
        </p:nvSpPr>
        <p:spPr>
          <a:xfrm>
            <a:off x="565785" y="3508058"/>
            <a:ext cx="388938" cy="1076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串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励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直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流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123935" name="文本框 103"/>
          <p:cNvSpPr txBox="1"/>
          <p:nvPr/>
        </p:nvSpPr>
        <p:spPr>
          <a:xfrm>
            <a:off x="1169035" y="3501708"/>
            <a:ext cx="388938" cy="10779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并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励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直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流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2270125" y="3509963"/>
            <a:ext cx="398463" cy="10652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V="1">
            <a:off x="2789873" y="3020695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2470785" y="3257233"/>
            <a:ext cx="60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2469198" y="3257233"/>
            <a:ext cx="0" cy="234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圆角矩形 108"/>
          <p:cNvSpPr/>
          <p:nvPr/>
        </p:nvSpPr>
        <p:spPr>
          <a:xfrm>
            <a:off x="2880360" y="3506470"/>
            <a:ext cx="398463" cy="10604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V="1">
            <a:off x="3078798" y="3261995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942" name="文本框 110"/>
          <p:cNvSpPr txBox="1"/>
          <p:nvPr/>
        </p:nvSpPr>
        <p:spPr>
          <a:xfrm>
            <a:off x="2269808" y="3529330"/>
            <a:ext cx="39052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绕组励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磁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123943" name="文本框 111"/>
          <p:cNvSpPr txBox="1"/>
          <p:nvPr/>
        </p:nvSpPr>
        <p:spPr>
          <a:xfrm>
            <a:off x="2881948" y="3495358"/>
            <a:ext cx="388937" cy="10779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永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磁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直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流</a:t>
            </a:r>
            <a:endParaRPr lang="zh-CN" altLang="en-US" sz="1600" b="0" dirty="0">
              <a:latin typeface="Times" pitchFamily="18" charset="0"/>
            </a:endParaRPr>
          </a:p>
        </p:txBody>
      </p:sp>
      <p:cxnSp>
        <p:nvCxnSpPr>
          <p:cNvPr id="113" name="直接连接符 112"/>
          <p:cNvCxnSpPr/>
          <p:nvPr/>
        </p:nvCxnSpPr>
        <p:spPr>
          <a:xfrm flipH="1" flipV="1">
            <a:off x="7001510" y="2106295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4488498" y="2388870"/>
            <a:ext cx="3952875" cy="7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 flipV="1">
            <a:off x="4488498" y="2385695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H="1" flipV="1">
            <a:off x="5871210" y="2395220"/>
            <a:ext cx="0" cy="28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 flipH="1" flipV="1">
            <a:off x="6996748" y="239045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flipH="1" flipV="1">
            <a:off x="7723823" y="239680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H="1" flipV="1">
            <a:off x="8435023" y="2398395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圆角矩形 124"/>
          <p:cNvSpPr/>
          <p:nvPr/>
        </p:nvSpPr>
        <p:spPr>
          <a:xfrm>
            <a:off x="3913823" y="2671445"/>
            <a:ext cx="1157288" cy="32861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52" name="文本框 125"/>
          <p:cNvSpPr txBox="1"/>
          <p:nvPr/>
        </p:nvSpPr>
        <p:spPr>
          <a:xfrm>
            <a:off x="3890010" y="2669858"/>
            <a:ext cx="120967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感应电动机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127" name="圆角矩形 126"/>
          <p:cNvSpPr/>
          <p:nvPr/>
        </p:nvSpPr>
        <p:spPr>
          <a:xfrm>
            <a:off x="5318760" y="2695258"/>
            <a:ext cx="1157288" cy="330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54" name="文本框 127"/>
          <p:cNvSpPr txBox="1"/>
          <p:nvPr/>
        </p:nvSpPr>
        <p:spPr>
          <a:xfrm>
            <a:off x="5263198" y="2696845"/>
            <a:ext cx="1209675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同步电动机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6744335" y="2674620"/>
            <a:ext cx="511175" cy="1284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56" name="文本框 130"/>
          <p:cNvSpPr txBox="1"/>
          <p:nvPr/>
        </p:nvSpPr>
        <p:spPr>
          <a:xfrm>
            <a:off x="6713220" y="2571115"/>
            <a:ext cx="70294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endParaRPr lang="zh-CN" altLang="en-US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永磁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无刷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电动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  机</a:t>
            </a:r>
            <a:endParaRPr lang="en-US" altLang="zh-CN" sz="1600" b="0" dirty="0">
              <a:latin typeface="Times" pitchFamily="18" charset="0"/>
            </a:endParaRPr>
          </a:p>
        </p:txBody>
      </p:sp>
      <p:sp>
        <p:nvSpPr>
          <p:cNvPr id="132" name="圆角矩形 131"/>
          <p:cNvSpPr/>
          <p:nvPr/>
        </p:nvSpPr>
        <p:spPr>
          <a:xfrm>
            <a:off x="7457123" y="2682558"/>
            <a:ext cx="512763" cy="12827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58" name="文本框 132"/>
          <p:cNvSpPr txBox="1"/>
          <p:nvPr/>
        </p:nvSpPr>
        <p:spPr>
          <a:xfrm>
            <a:off x="7415848" y="2790508"/>
            <a:ext cx="595312" cy="1076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开关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磁阻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电动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en-US" altLang="zh-CN" sz="1600" b="0" dirty="0">
                <a:latin typeface="Times" pitchFamily="18" charset="0"/>
              </a:rPr>
              <a:t>  </a:t>
            </a:r>
            <a:r>
              <a:rPr lang="zh-CN" altLang="en-US" sz="1600" b="0" dirty="0">
                <a:latin typeface="Times" pitchFamily="18" charset="0"/>
              </a:rPr>
              <a:t>机</a:t>
            </a:r>
            <a:endParaRPr lang="en-US" altLang="zh-CN" sz="1600" b="0" dirty="0">
              <a:latin typeface="Times" pitchFamily="18" charset="0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8176260" y="2684145"/>
            <a:ext cx="512763" cy="1284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60" name="文本框 134"/>
          <p:cNvSpPr txBox="1"/>
          <p:nvPr/>
        </p:nvSpPr>
        <p:spPr>
          <a:xfrm>
            <a:off x="8134985" y="2792095"/>
            <a:ext cx="589280" cy="1076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同步</a:t>
            </a:r>
            <a:endParaRPr lang="zh-CN" altLang="en-US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磁阻</a:t>
            </a:r>
            <a:endParaRPr lang="zh-CN" altLang="en-US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电动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en-US" altLang="zh-CN" sz="1600" b="0" dirty="0">
                <a:latin typeface="Times" pitchFamily="18" charset="0"/>
              </a:rPr>
              <a:t>  </a:t>
            </a:r>
            <a:r>
              <a:rPr lang="zh-CN" altLang="en-US" sz="1600" b="0" dirty="0">
                <a:latin typeface="Times" pitchFamily="18" charset="0"/>
              </a:rPr>
              <a:t>机</a:t>
            </a:r>
            <a:endParaRPr lang="en-US" altLang="zh-CN" sz="1600" b="0" dirty="0">
              <a:latin typeface="Times" pitchFamily="18" charset="0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 flipV="1">
            <a:off x="4480560" y="2995295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flipV="1">
            <a:off x="4161473" y="3231833"/>
            <a:ext cx="60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flipV="1">
            <a:off x="4159885" y="3231833"/>
            <a:ext cx="0" cy="234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V="1">
            <a:off x="4769485" y="3236595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圆角矩形 143"/>
          <p:cNvSpPr/>
          <p:nvPr/>
        </p:nvSpPr>
        <p:spPr>
          <a:xfrm>
            <a:off x="3959860" y="3481070"/>
            <a:ext cx="398463" cy="1066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4569460" y="3485833"/>
            <a:ext cx="398463" cy="10620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67" name="文本框 145"/>
          <p:cNvSpPr txBox="1"/>
          <p:nvPr/>
        </p:nvSpPr>
        <p:spPr>
          <a:xfrm>
            <a:off x="3956685" y="3625533"/>
            <a:ext cx="388938" cy="830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绕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线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式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123968" name="文本框 146"/>
          <p:cNvSpPr txBox="1"/>
          <p:nvPr/>
        </p:nvSpPr>
        <p:spPr>
          <a:xfrm>
            <a:off x="4577398" y="3647758"/>
            <a:ext cx="390525" cy="8318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鼠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笼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式</a:t>
            </a:r>
            <a:endParaRPr lang="zh-CN" altLang="en-US" sz="1600" b="0" dirty="0">
              <a:latin typeface="Times" pitchFamily="18" charset="0"/>
            </a:endParaRPr>
          </a:p>
        </p:txBody>
      </p:sp>
      <p:cxnSp>
        <p:nvCxnSpPr>
          <p:cNvPr id="148" name="直接连接符 147"/>
          <p:cNvCxnSpPr/>
          <p:nvPr/>
        </p:nvCxnSpPr>
        <p:spPr>
          <a:xfrm flipV="1">
            <a:off x="5872798" y="3017520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5350510" y="3254058"/>
            <a:ext cx="103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 flipV="1">
            <a:off x="5350510" y="3250883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flipV="1">
            <a:off x="6377623" y="3250883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圆角矩形 151"/>
          <p:cNvSpPr/>
          <p:nvPr/>
        </p:nvSpPr>
        <p:spPr>
          <a:xfrm>
            <a:off x="5169535" y="3503295"/>
            <a:ext cx="398463" cy="1066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" name="圆角矩形 152"/>
          <p:cNvSpPr/>
          <p:nvPr/>
        </p:nvSpPr>
        <p:spPr>
          <a:xfrm>
            <a:off x="5693410" y="3495358"/>
            <a:ext cx="398463" cy="10620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75" name="文本框 153"/>
          <p:cNvSpPr txBox="1"/>
          <p:nvPr/>
        </p:nvSpPr>
        <p:spPr>
          <a:xfrm>
            <a:off x="5175885" y="3517583"/>
            <a:ext cx="390525" cy="10779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电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励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磁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式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123976" name="文本框 154"/>
          <p:cNvSpPr txBox="1"/>
          <p:nvPr/>
        </p:nvSpPr>
        <p:spPr>
          <a:xfrm>
            <a:off x="5693410" y="3515995"/>
            <a:ext cx="388938" cy="1076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永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磁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无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刷</a:t>
            </a:r>
            <a:endParaRPr lang="zh-CN" altLang="en-US" sz="1600" b="0" dirty="0">
              <a:latin typeface="Times" pitchFamily="18" charset="0"/>
            </a:endParaRPr>
          </a:p>
        </p:txBody>
      </p:sp>
      <p:cxnSp>
        <p:nvCxnSpPr>
          <p:cNvPr id="158" name="直接连接符 157"/>
          <p:cNvCxnSpPr/>
          <p:nvPr/>
        </p:nvCxnSpPr>
        <p:spPr>
          <a:xfrm flipV="1">
            <a:off x="5871210" y="3247708"/>
            <a:ext cx="0" cy="23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圆角矩形 158"/>
          <p:cNvSpPr/>
          <p:nvPr/>
        </p:nvSpPr>
        <p:spPr>
          <a:xfrm>
            <a:off x="6174423" y="3489008"/>
            <a:ext cx="398463" cy="10620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79" name="文本框 159"/>
          <p:cNvSpPr txBox="1"/>
          <p:nvPr/>
        </p:nvSpPr>
        <p:spPr>
          <a:xfrm>
            <a:off x="6182360" y="3650933"/>
            <a:ext cx="390525" cy="8318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b="0" dirty="0">
                <a:latin typeface="Times" pitchFamily="18" charset="0"/>
              </a:rPr>
              <a:t>磁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阻</a:t>
            </a:r>
            <a:endParaRPr lang="en-US" altLang="zh-CN" sz="1600" b="0" dirty="0">
              <a:latin typeface="Times" pitchFamily="18" charset="0"/>
            </a:endParaRPr>
          </a:p>
          <a:p>
            <a:pPr eaLnBrk="1" hangingPunct="1"/>
            <a:r>
              <a:rPr lang="zh-CN" altLang="en-US" sz="1600" b="0" dirty="0">
                <a:latin typeface="Times" pitchFamily="18" charset="0"/>
              </a:rPr>
              <a:t>式</a:t>
            </a:r>
            <a:endParaRPr lang="zh-CN" altLang="en-US" sz="1600" b="0" dirty="0">
              <a:latin typeface="Times" pitchFamily="18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电机控制</a:t>
            </a:r>
            <a:endParaRPr lang="zh-CN" altLang="en-US" dirty="0"/>
          </a:p>
        </p:txBody>
      </p: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0" y="749300"/>
            <a:ext cx="741870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、电机分类</a:t>
            </a:r>
            <a:endParaRPr lang="en-US" altLang="zh-CN" sz="2400" b="1" dirty="0" smtClean="0">
              <a:solidFill>
                <a:srgbClr val="7030A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graphicFrame>
        <p:nvGraphicFramePr>
          <p:cNvPr id="266243" name="对象 3"/>
          <p:cNvGraphicFramePr>
            <a:graphicFrameLocks noChangeAspect="1"/>
          </p:cNvGraphicFramePr>
          <p:nvPr/>
        </p:nvGraphicFramePr>
        <p:xfrm>
          <a:off x="3707448" y="843280"/>
          <a:ext cx="5286375" cy="367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" imgW="7649845" imgH="5332095" progId="Visio.Drawing.11">
                  <p:embed/>
                </p:oleObj>
              </mc:Choice>
              <mc:Fallback>
                <p:oleObj name="" r:id="rId1" imgW="7649845" imgH="5332095" progId="Visio.Drawing.11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07448" y="843280"/>
                        <a:ext cx="5286375" cy="3678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435918" y="4521835"/>
            <a:ext cx="2459038" cy="338138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电动汽车控制器硬件框图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315" y="974725"/>
            <a:ext cx="3484563" cy="3415030"/>
          </a:xfrm>
          <a:prstGeom prst="rect">
            <a:avLst/>
          </a:prstGeom>
          <a:ln w="25400">
            <a:solidFill>
              <a:srgbClr val="0000FF"/>
            </a:solidFill>
            <a:prstDash val="sysDash"/>
          </a:ln>
        </p:spPr>
        <p:txBody>
          <a:bodyPr>
            <a:spAutoFit/>
          </a:bodyPr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电机控制部分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：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由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PWM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模块驱动逆变器实现变频调速；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  <a:sym typeface="+mn-ea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电动汽车用户功能接口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：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由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A/D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模拟采样、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GPIO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开关信号实现；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  <a:sym typeface="+mn-ea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与整车通讯部分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：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由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CAN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、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SCI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通讯接口实现；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  <a:sym typeface="+mn-ea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测速机构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：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由接近开关产生的两个正交信号，通过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EQEP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功能模块实现。</a:t>
            </a:r>
            <a:endParaRPr kumimoji="0" lang="zh-CN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  <a:sym typeface="+mn-ea"/>
            </a:endParaRPr>
          </a:p>
        </p:txBody>
      </p: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-180275" y="194969"/>
            <a:ext cx="410427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algn="ctr"/>
            <a:r>
              <a:rPr lang="en-US" altLang="zh-CN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DSP</a:t>
            </a:r>
            <a:r>
              <a:rPr lang="zh-CN" altLang="en-US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电机</a:t>
            </a:r>
            <a:r>
              <a:rPr lang="zh-CN" altLang="en-US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控制系统</a:t>
            </a:r>
            <a:endParaRPr lang="zh-CN" altLang="en-US" sz="2400" b="1" dirty="0" smtClean="0">
              <a:solidFill>
                <a:srgbClr val="7030A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-560005" y="745514"/>
            <a:ext cx="410427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DSP</a:t>
            </a:r>
            <a:r>
              <a:rPr lang="zh-CN" altLang="en-US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电机控制系统</a:t>
            </a:r>
            <a:endParaRPr lang="zh-CN" altLang="en-US" sz="2400" b="1" dirty="0" smtClean="0">
              <a:solidFill>
                <a:srgbClr val="7030A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257" name="图片 2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1205865"/>
            <a:ext cx="2031365" cy="202184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262" name="对象 2261"/>
          <p:cNvGraphicFramePr>
            <a:graphicFrameLocks noGrp="1" noChangeAspect="1"/>
          </p:cNvGraphicFramePr>
          <p:nvPr/>
        </p:nvGraphicFramePr>
        <p:xfrm>
          <a:off x="2627630" y="1131570"/>
          <a:ext cx="1987550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3467100" imgH="4219575" progId="Paint.Picture">
                  <p:embed/>
                </p:oleObj>
              </mc:Choice>
              <mc:Fallback>
                <p:oleObj name="" r:id="rId2" imgW="3467100" imgH="421957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7630" y="1131570"/>
                        <a:ext cx="1987550" cy="2419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45" y="699135"/>
            <a:ext cx="3037840" cy="1945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55" y="2643505"/>
            <a:ext cx="3053715" cy="1954530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47495" y="372427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6" imgW="971550" imgH="666750" progId="Package">
                  <p:embed/>
                </p:oleObj>
              </mc:Choice>
              <mc:Fallback>
                <p:oleObj name="" showAsIcon="1" r:id="rId6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47495" y="372427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772160"/>
            <a:ext cx="8296275" cy="402145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dirty="0"/>
              <a:t>电机控制仿真</a:t>
            </a:r>
            <a:endParaRPr lang="zh-CN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3755" y="784860"/>
            <a:ext cx="3459480" cy="2018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859405"/>
            <a:ext cx="3768090" cy="2030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5" y="2859405"/>
            <a:ext cx="3475990" cy="2018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784860"/>
            <a:ext cx="3768090" cy="1989455"/>
          </a:xfrm>
          <a:prstGeom prst="rect">
            <a:avLst/>
          </a:prstGeo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dirty="0"/>
              <a:t>仿真波形</a:t>
            </a:r>
            <a:endParaRPr lang="zh-CN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3731983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-29712" y="1131590"/>
            <a:ext cx="9144000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谢  谢</a:t>
            </a:r>
            <a:endParaRPr lang="en-US" altLang="zh-CN" sz="5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9004"/>
            <a:ext cx="9144000" cy="2714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电机控制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3528" y="1076960"/>
            <a:ext cx="8104188" cy="3322955"/>
          </a:xfrm>
          <a:prstGeom prst="rect">
            <a:avLst/>
          </a:prstGeom>
          <a:ln w="25400">
            <a:noFill/>
          </a:ln>
        </p:spPr>
        <p:txBody>
          <a:bodyPr>
            <a:spAutoFit/>
          </a:bodyPr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直流电机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易于控制，具有较强的带载能力，调速性能较好，控制器结构简单、体积小，容易实现能量回馈。</a:t>
            </a: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缺点</a:t>
            </a: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是由于采用换向电刷，严重制约其使用寿命，维护成本高，并且换向引发的火花成为安全隐患。</a:t>
            </a:r>
            <a:endParaRPr kumimoji="0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开关磁阻电机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一种新型调速电机，结构极其简单且坚固，容易制造，成本低，控制相对简单且控制器主电路不会出现直通现象，是传统电机强有力的竞争者，但其</a:t>
            </a: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存在</a:t>
            </a: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较大的转矩脉动，噪声较大。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22"/>
          <p:cNvSpPr txBox="1">
            <a:spLocks noChangeArrowheads="1"/>
          </p:cNvSpPr>
          <p:nvPr/>
        </p:nvSpPr>
        <p:spPr bwMode="auto">
          <a:xfrm>
            <a:off x="0" y="749300"/>
            <a:ext cx="741870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、四种常用电机介绍</a:t>
            </a:r>
            <a:endParaRPr lang="en-US" altLang="zh-CN" sz="2400" b="1" dirty="0" smtClean="0">
              <a:solidFill>
                <a:srgbClr val="7030A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404813" y="1028383"/>
            <a:ext cx="8229600" cy="3322955"/>
          </a:xfrm>
          <a:prstGeom prst="rect">
            <a:avLst/>
          </a:prstGeom>
          <a:ln w="25400">
            <a:noFill/>
          </a:ln>
        </p:spPr>
        <p:txBody>
          <a:bodyPr>
            <a:spAutoFit/>
          </a:bodyPr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永磁电机：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具有能量密度高、体积小、重量轻、效率高等优点，能达到直流电机的控制特性。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缺点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是永磁体价格较高，需要转子位置传感器，存在失磁的风险。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异步电机：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制造成本低，结构简单，可靠性高等优点，相较于永磁电机具有优越的弱磁调速性能，能满足电动汽车宽速度范围运行要求，并且能在高温等恶劣环境保持较高的可靠性。与永磁电机相比，异步电机在功率密度上有所降低。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电机控制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690" y="868680"/>
            <a:ext cx="5414010" cy="3169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16225" y="4037965"/>
            <a:ext cx="278447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1200" b="1" kern="1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四种电机在电动汽车上应用的性能评价</a:t>
            </a:r>
            <a:endParaRPr lang="zh-CN" altLang="zh-CN" sz="1200" b="1" kern="1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电机控制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67360" y="4375150"/>
            <a:ext cx="795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/>
            <a:r>
              <a:rPr lang="zh-CN" altLang="zh-CN" dirty="0">
                <a:latin typeface="宋体" panose="02010600030101010101" pitchFamily="2" charset="-122"/>
                <a:sym typeface="+mn-ea"/>
              </a:rPr>
              <a:t>综合表明，</a:t>
            </a:r>
            <a:r>
              <a:rPr lang="zh-CN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永磁同步电机和异步电机</a:t>
            </a:r>
            <a:r>
              <a:rPr lang="zh-CN" altLang="zh-CN" dirty="0">
                <a:latin typeface="宋体" panose="02010600030101010101" pitchFamily="2" charset="-122"/>
                <a:sym typeface="+mn-ea"/>
              </a:rPr>
              <a:t>在电动汽车应用中具有更加良好的性能。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771525"/>
            <a:ext cx="6073775" cy="38207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750" y="123190"/>
            <a:ext cx="26327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0" hangingPunct="0">
              <a:buClrTx/>
              <a:buSzTx/>
              <a:buFontTx/>
            </a:pP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  <a:sym typeface="+mn-ea"/>
              </a:rPr>
              <a:t>电动汽车分类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1824355"/>
            <a:ext cx="2621915" cy="1494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pic>
        <p:nvPicPr>
          <p:cNvPr id="175109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7495" y="987425"/>
            <a:ext cx="5547995" cy="2919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51460" y="3939540"/>
            <a:ext cx="868807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混合动力电动汽车的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动力系统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主要由：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发动机、控制系统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驱动系统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辅助动力系统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电池组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等部分构成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。 </a:t>
            </a:r>
            <a:br>
              <a:rPr lang="zh-CN" altLang="en-US" dirty="0">
                <a:sym typeface="+mn-ea"/>
              </a:rPr>
            </a:b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9750" y="51435"/>
            <a:ext cx="26327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  <a:sym typeface="+mn-ea"/>
              </a:rPr>
              <a:t>混合动力汽车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5FC519BF-D7AC-4090-9FBE-DF272A4BD2A9}" type="slidenum">
              <a:rPr lang="en-US" smtClean="0"/>
            </a:fld>
            <a:endParaRPr lang="en-US" dirty="0"/>
          </a:p>
        </p:txBody>
      </p:sp>
      <p:sp>
        <p:nvSpPr>
          <p:cNvPr id="179202" name="Text Box 2"/>
          <p:cNvSpPr txBox="1"/>
          <p:nvPr/>
        </p:nvSpPr>
        <p:spPr>
          <a:xfrm>
            <a:off x="1765935" y="120364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defRPr sz="2400" b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buChar char="•"/>
              <a:defRPr sz="2400">
                <a:solidFill>
                  <a:srgbClr val="5F5F5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sz="2000">
                <a:solidFill>
                  <a:srgbClr val="5F5F5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</a:pPr>
            <a:endParaRPr lang="en-US" altLang="zh-CN" sz="1800" b="1" dirty="0">
              <a:solidFill>
                <a:schemeClr val="tx1"/>
              </a:solidFill>
              <a:latin typeface="Times" pitchFamily="18" charset="0"/>
              <a:ea typeface="宋体" panose="02010600030101010101" pitchFamily="2" charset="-122"/>
            </a:endParaRPr>
          </a:p>
        </p:txBody>
      </p:sp>
      <p:sp>
        <p:nvSpPr>
          <p:cNvPr id="179203" name="Rectangle 8"/>
          <p:cNvSpPr/>
          <p:nvPr/>
        </p:nvSpPr>
        <p:spPr>
          <a:xfrm>
            <a:off x="960120" y="3219450"/>
            <a:ext cx="3228340" cy="368300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defRPr sz="2400" b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buChar char="•"/>
              <a:defRPr sz="2400">
                <a:solidFill>
                  <a:srgbClr val="5F5F5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sz="2000">
                <a:solidFill>
                  <a:srgbClr val="5F5F5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</a:pPr>
            <a:r>
              <a:rPr lang="en-US" altLang="zh-CN" sz="1800" b="1" dirty="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rPr>
              <a:t> </a:t>
            </a: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燃料电池电动汽车工作原理图</a:t>
            </a:r>
            <a:endParaRPr lang="zh-CN" altLang="en-US" sz="18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9204" name="矩形 1"/>
          <p:cNvSpPr/>
          <p:nvPr/>
        </p:nvSpPr>
        <p:spPr>
          <a:xfrm>
            <a:off x="4931728" y="1058863"/>
            <a:ext cx="3841750" cy="1822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defRPr sz="2400" b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buChar char="•"/>
              <a:defRPr sz="2400">
                <a:solidFill>
                  <a:srgbClr val="5F5F5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sz="2000">
                <a:solidFill>
                  <a:srgbClr val="5F5F5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ClrTx/>
            </a:pPr>
            <a:r>
              <a:rPr lang="zh-CN" altLang="en-US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燃料电池电动汽车以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电动机为驱动</a:t>
            </a:r>
            <a:r>
              <a:rPr lang="zh-CN" altLang="en-US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燃料电池作为能源转换装置</a:t>
            </a:r>
            <a:r>
              <a:rPr lang="zh-CN" altLang="en-US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，能源主要为氢气。一般燃料电池电动汽车都会配合蓄、锂电池使用，实现能量回收。</a:t>
            </a:r>
            <a:endParaRPr lang="zh-CN" altLang="en-US" sz="1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920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8" y="914718"/>
            <a:ext cx="493395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9210" name="矩形 1"/>
          <p:cNvSpPr/>
          <p:nvPr/>
        </p:nvSpPr>
        <p:spPr>
          <a:xfrm>
            <a:off x="539433" y="3723640"/>
            <a:ext cx="7977187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defRPr sz="2400" b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D55"/>
              </a:buClr>
              <a:buChar char="•"/>
              <a:defRPr sz="2400">
                <a:solidFill>
                  <a:srgbClr val="5F5F5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sz="2000">
                <a:solidFill>
                  <a:srgbClr val="5F5F5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5pPr>
          </a:lstStyle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ClrTx/>
            </a:pPr>
            <a:r>
              <a:rPr lang="zh-CN" altLang="en-US" sz="1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燃料电池发出的电，经逆变器、控制器等装置，给电动机供电，再经传动系统、驱动桥等带动车轮转动，就可使车辆在路上行驶。</a:t>
            </a:r>
            <a:endParaRPr lang="zh-CN" altLang="en-US" sz="18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750" y="123190"/>
            <a:ext cx="26327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  <a:sym typeface="+mn-ea"/>
              </a:rPr>
              <a:t>燃料电池汽车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872.499212598425,&quot;width&quot;:9257.500787401576}"/>
</p:tagLst>
</file>

<file path=ppt/tags/tag2.xml><?xml version="1.0" encoding="utf-8"?>
<p:tagLst xmlns:p="http://schemas.openxmlformats.org/presentationml/2006/main">
  <p:tag name="KSO_WM_UNIT_PLACING_PICTURE_USER_VIEWPORT" val="{&quot;height&quot;:7227.500787401575,&quot;width&quot;:8190}"/>
</p:tagLst>
</file>

<file path=ppt/tags/tag3.xml><?xml version="1.0" encoding="utf-8"?>
<p:tagLst xmlns:p="http://schemas.openxmlformats.org/presentationml/2006/main">
  <p:tag name="COMMONDATA" val="eyJoZGlkIjoiMzlhZTE3Yjg4ZmYxNTk3OGYzOTc5MzE5M2M5Y2Y3MG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4753</Words>
  <Application>WPS 演示</Application>
  <PresentationFormat>全屏显示(16:9)</PresentationFormat>
  <Paragraphs>540</Paragraphs>
  <Slides>34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34</vt:i4>
      </vt:variant>
    </vt:vector>
  </HeadingPairs>
  <TitlesOfParts>
    <vt:vector size="70" baseType="lpstr">
      <vt:lpstr>Arial</vt:lpstr>
      <vt:lpstr>宋体</vt:lpstr>
      <vt:lpstr>Wingdings</vt:lpstr>
      <vt:lpstr>Calibri</vt:lpstr>
      <vt:lpstr>Times New Roman</vt:lpstr>
      <vt:lpstr>黑体</vt:lpstr>
      <vt:lpstr>楷体</vt:lpstr>
      <vt:lpstr>仿宋</vt:lpstr>
      <vt:lpstr>微软雅黑</vt:lpstr>
      <vt:lpstr>Times</vt:lpstr>
      <vt:lpstr>楷体_GB2312</vt:lpstr>
      <vt:lpstr>新宋体</vt:lpstr>
      <vt:lpstr>Arial Unicode MS</vt:lpstr>
      <vt:lpstr>Symbol</vt:lpstr>
      <vt:lpstr>Tahoma</vt:lpstr>
      <vt:lpstr>Comic Sans MS</vt:lpstr>
      <vt:lpstr>Office Theme</vt:lpstr>
      <vt:lpstr>Visio.Drawing.15</vt:lpstr>
      <vt:lpstr>Equation.3</vt:lpstr>
      <vt:lpstr>Equation.3</vt:lpstr>
      <vt:lpstr>Equation.3</vt:lpstr>
      <vt:lpstr>Equation.3</vt:lpstr>
      <vt:lpstr>Equation.3</vt:lpstr>
      <vt:lpstr>Equation.3</vt:lpstr>
      <vt:lpstr>Visio.Drawing.11</vt:lpstr>
      <vt:lpstr>Visio.Drawing.11</vt:lpstr>
      <vt:lpstr>Paint.Picture</vt:lpstr>
      <vt:lpstr>Package</vt:lpstr>
      <vt:lpstr>Equation.DSMT4</vt:lpstr>
      <vt:lpstr>Equation.DSMT4</vt:lpstr>
      <vt:lpstr>Equation.DSMT4</vt:lpstr>
      <vt:lpstr>Visio.Drawing.6</vt:lpstr>
      <vt:lpstr>Visio.Drawing.6</vt:lpstr>
      <vt:lpstr>Visio.Drawing.6</vt:lpstr>
      <vt:lpstr>Visio.Drawing.6</vt:lpstr>
      <vt:lpstr>Equation.3</vt:lpstr>
      <vt:lpstr>PowerPoint 演示文稿</vt:lpstr>
      <vt:lpstr>PowerPoint 演示文稿</vt:lpstr>
      <vt:lpstr>电机控制</vt:lpstr>
      <vt:lpstr>电机控制</vt:lpstr>
      <vt:lpstr>电机控制</vt:lpstr>
      <vt:lpstr>电机控制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电机控制</vt:lpstr>
      <vt:lpstr>电机控制</vt:lpstr>
      <vt:lpstr>电机控制</vt:lpstr>
      <vt:lpstr>电机控制</vt:lpstr>
      <vt:lpstr>电机控制</vt:lpstr>
      <vt:lpstr>图 c 旋转的直流绕组与等效直流电机模型</vt:lpstr>
      <vt:lpstr>电机控制</vt:lpstr>
      <vt:lpstr>电机控制</vt:lpstr>
      <vt:lpstr>PowerPoint 演示文稿</vt:lpstr>
      <vt:lpstr>电机控制</vt:lpstr>
      <vt:lpstr>电机控制</vt:lpstr>
      <vt:lpstr>电机控制</vt:lpstr>
      <vt:lpstr>矢量控制变频调速系统</vt:lpstr>
      <vt:lpstr>电机控制</vt:lpstr>
      <vt:lpstr>电机控制</vt:lpstr>
      <vt:lpstr>PowerPoint 演示文稿</vt:lpstr>
      <vt:lpstr>电机控制器</vt:lpstr>
      <vt:lpstr>PowerPoint 演示文稿</vt:lpstr>
      <vt:lpstr>PowerPoint 演示文稿</vt:lpstr>
      <vt:lpstr>电机控制</vt:lpstr>
      <vt:lpstr>电机控制仿真</vt:lpstr>
      <vt:lpstr>仿真波形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_暮痕</cp:lastModifiedBy>
  <cp:revision>649</cp:revision>
  <dcterms:created xsi:type="dcterms:W3CDTF">2006-08-16T00:00:00Z</dcterms:created>
  <dcterms:modified xsi:type="dcterms:W3CDTF">2022-10-08T01:39:08Z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6EE650FACF634C438656EB0D56E8C641</vt:lpwstr>
  </property>
</Properties>
</file>